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9" r:id="rId6"/>
    <p:sldId id="260" r:id="rId7"/>
    <p:sldId id="261" r:id="rId8"/>
    <p:sldId id="262" r:id="rId9"/>
    <p:sldId id="263" r:id="rId10"/>
    <p:sldId id="264" r:id="rId11"/>
    <p:sldId id="265" r:id="rId12"/>
    <p:sldId id="266" r:id="rId13"/>
    <p:sldId id="267" r:id="rId14"/>
    <p:sldId id="268" r:id="rId15"/>
    <p:sldId id="270"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94" y="4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4" name="Espace réservé de la date 29"/>
          <p:cNvSpPr>
            <a:spLocks noGrp="1"/>
          </p:cNvSpPr>
          <p:nvPr>
            <p:ph type="dt" sz="half" idx="10"/>
          </p:nvPr>
        </p:nvSpPr>
        <p:spPr/>
        <p:txBody>
          <a:bodyPr/>
          <a:lstStyle>
            <a:lvl1pPr>
              <a:defRPr/>
            </a:lvl1pPr>
          </a:lstStyle>
          <a:p>
            <a:pPr>
              <a:defRPr/>
            </a:pPr>
            <a:fld id="{2F3C678E-2106-4CC8-9117-DDF4D577909C}" type="datetimeFigureOut">
              <a:rPr lang="fr-FR"/>
              <a:pPr>
                <a:defRPr/>
              </a:pPr>
              <a:t>06/08/2013</a:t>
            </a:fld>
            <a:endParaRPr lang="fr-FR"/>
          </a:p>
        </p:txBody>
      </p:sp>
      <p:sp>
        <p:nvSpPr>
          <p:cNvPr id="5" name="Espace réservé du pied de page 18"/>
          <p:cNvSpPr>
            <a:spLocks noGrp="1"/>
          </p:cNvSpPr>
          <p:nvPr>
            <p:ph type="ftr" sz="quarter" idx="11"/>
          </p:nvPr>
        </p:nvSpPr>
        <p:spPr/>
        <p:txBody>
          <a:bodyPr/>
          <a:lstStyle>
            <a:lvl1pPr>
              <a:defRPr/>
            </a:lvl1pPr>
          </a:lstStyle>
          <a:p>
            <a:pPr>
              <a:defRPr/>
            </a:pPr>
            <a:endParaRPr lang="fr-FR"/>
          </a:p>
        </p:txBody>
      </p:sp>
      <p:sp>
        <p:nvSpPr>
          <p:cNvPr id="6" name="Espace réservé du numéro de diapositive 26"/>
          <p:cNvSpPr>
            <a:spLocks noGrp="1"/>
          </p:cNvSpPr>
          <p:nvPr>
            <p:ph type="sldNum" sz="quarter" idx="12"/>
          </p:nvPr>
        </p:nvSpPr>
        <p:spPr/>
        <p:txBody>
          <a:bodyPr/>
          <a:lstStyle>
            <a:lvl1pPr>
              <a:defRPr/>
            </a:lvl1pPr>
          </a:lstStyle>
          <a:p>
            <a:pPr>
              <a:defRPr/>
            </a:pPr>
            <a:fld id="{DC5699E7-0D96-44D8-AE9D-D030638BA195}"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BB84DEA4-BA61-442D-B527-485576D4A402}" type="datetimeFigureOut">
              <a:rPr lang="fr-FR"/>
              <a:pPr>
                <a:defRPr/>
              </a:pPr>
              <a:t>06/08/2013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D1430A01-7ED6-48B6-9F90-E0360658F47D}"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4DA55B1D-384F-4185-8E64-BF4B9D657436}" type="datetimeFigureOut">
              <a:rPr lang="fr-FR"/>
              <a:pPr>
                <a:defRPr/>
              </a:pPr>
              <a:t>06/08/2013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9FEF8C85-A9FC-436C-B052-7EC90E4C45B3}"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9"/>
          <p:cNvSpPr>
            <a:spLocks noGrp="1"/>
          </p:cNvSpPr>
          <p:nvPr>
            <p:ph type="dt" sz="half" idx="10"/>
          </p:nvPr>
        </p:nvSpPr>
        <p:spPr/>
        <p:txBody>
          <a:bodyPr/>
          <a:lstStyle>
            <a:lvl1pPr>
              <a:defRPr/>
            </a:lvl1pPr>
          </a:lstStyle>
          <a:p>
            <a:pPr>
              <a:defRPr/>
            </a:pPr>
            <a:fld id="{C5BFF0D8-C358-4903-83F4-092FF6434858}" type="datetimeFigureOut">
              <a:rPr lang="fr-FR"/>
              <a:pPr>
                <a:defRPr/>
              </a:pPr>
              <a:t>06/08/2013</a:t>
            </a:fld>
            <a:endParaRPr lang="fr-FR"/>
          </a:p>
        </p:txBody>
      </p:sp>
      <p:sp>
        <p:nvSpPr>
          <p:cNvPr id="5" name="Espace réservé du pied de page 21"/>
          <p:cNvSpPr>
            <a:spLocks noGrp="1"/>
          </p:cNvSpPr>
          <p:nvPr>
            <p:ph type="ftr" sz="quarter" idx="11"/>
          </p:nvPr>
        </p:nvSpPr>
        <p:spPr/>
        <p:txBody>
          <a:bodyPr/>
          <a:lstStyle>
            <a:lvl1pPr>
              <a:defRPr/>
            </a:lvl1pPr>
          </a:lstStyle>
          <a:p>
            <a:pPr>
              <a:defRPr/>
            </a:pPr>
            <a:endParaRPr lang="fr-FR"/>
          </a:p>
        </p:txBody>
      </p:sp>
      <p:sp>
        <p:nvSpPr>
          <p:cNvPr id="6" name="Espace réservé du numéro de diapositive 17"/>
          <p:cNvSpPr>
            <a:spLocks noGrp="1"/>
          </p:cNvSpPr>
          <p:nvPr>
            <p:ph type="sldNum" sz="quarter" idx="12"/>
          </p:nvPr>
        </p:nvSpPr>
        <p:spPr/>
        <p:txBody>
          <a:bodyPr/>
          <a:lstStyle>
            <a:lvl1pPr>
              <a:defRPr/>
            </a:lvl1pPr>
          </a:lstStyle>
          <a:p>
            <a:pPr>
              <a:defRPr/>
            </a:pPr>
            <a:fld id="{F98E81E0-069F-403D-A4CD-2A03C162C6F6}"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A736A964-1848-4520-9D75-BCB72622FCA7}" type="datetimeFigureOut">
              <a:rPr lang="fr-FR"/>
              <a:pPr>
                <a:defRPr/>
              </a:pPr>
              <a:t>06/08/2013</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FB547E3-B9EE-40D0-8627-58ECC97FBBC1}" type="slidenum">
              <a:rPr lang="fr-FR"/>
              <a:pPr>
                <a:defRPr/>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lang="fr-FR" smtClean="0"/>
              <a:t>Cliquez pour modifier le style du titre</a:t>
            </a:r>
            <a:endParaRPr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9E7CEB83-110F-4ED1-8304-7868DF6D0AB2}" type="datetimeFigureOut">
              <a:rPr lang="fr-FR"/>
              <a:pPr>
                <a:defRPr/>
              </a:pPr>
              <a:t>06/08/2013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FD69828A-17F7-445F-9945-9F43CAE3B225}"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Espace réservé de la date 9"/>
          <p:cNvSpPr>
            <a:spLocks noGrp="1"/>
          </p:cNvSpPr>
          <p:nvPr>
            <p:ph type="dt" sz="half" idx="10"/>
          </p:nvPr>
        </p:nvSpPr>
        <p:spPr/>
        <p:txBody>
          <a:bodyPr/>
          <a:lstStyle>
            <a:lvl1pPr>
              <a:defRPr/>
            </a:lvl1pPr>
          </a:lstStyle>
          <a:p>
            <a:pPr>
              <a:defRPr/>
            </a:pPr>
            <a:fld id="{F76D3D56-7AE9-4BCE-B444-A9A30EA73137}" type="datetimeFigureOut">
              <a:rPr lang="fr-FR"/>
              <a:pPr>
                <a:defRPr/>
              </a:pPr>
              <a:t>06/08/2013</a:t>
            </a:fld>
            <a:endParaRPr lang="fr-FR"/>
          </a:p>
        </p:txBody>
      </p:sp>
      <p:sp>
        <p:nvSpPr>
          <p:cNvPr id="8" name="Espace réservé du pied de page 21"/>
          <p:cNvSpPr>
            <a:spLocks noGrp="1"/>
          </p:cNvSpPr>
          <p:nvPr>
            <p:ph type="ftr" sz="quarter" idx="11"/>
          </p:nvPr>
        </p:nvSpPr>
        <p:spPr/>
        <p:txBody>
          <a:bodyPr/>
          <a:lstStyle>
            <a:lvl1pPr>
              <a:defRPr/>
            </a:lvl1pPr>
          </a:lstStyle>
          <a:p>
            <a:pPr>
              <a:defRPr/>
            </a:pPr>
            <a:endParaRPr lang="fr-FR"/>
          </a:p>
        </p:txBody>
      </p:sp>
      <p:sp>
        <p:nvSpPr>
          <p:cNvPr id="9" name="Espace réservé du numéro de diapositive 17"/>
          <p:cNvSpPr>
            <a:spLocks noGrp="1"/>
          </p:cNvSpPr>
          <p:nvPr>
            <p:ph type="sldNum" sz="quarter" idx="12"/>
          </p:nvPr>
        </p:nvSpPr>
        <p:spPr/>
        <p:txBody>
          <a:bodyPr/>
          <a:lstStyle>
            <a:lvl1pPr>
              <a:defRPr/>
            </a:lvl1pPr>
          </a:lstStyle>
          <a:p>
            <a:pPr>
              <a:defRPr/>
            </a:pPr>
            <a:fld id="{9460A508-1B01-44F0-AFA3-BA2CA0CF96C5}"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e la date 9"/>
          <p:cNvSpPr>
            <a:spLocks noGrp="1"/>
          </p:cNvSpPr>
          <p:nvPr>
            <p:ph type="dt" sz="half" idx="10"/>
          </p:nvPr>
        </p:nvSpPr>
        <p:spPr/>
        <p:txBody>
          <a:bodyPr/>
          <a:lstStyle>
            <a:lvl1pPr>
              <a:defRPr/>
            </a:lvl1pPr>
          </a:lstStyle>
          <a:p>
            <a:pPr>
              <a:defRPr/>
            </a:pPr>
            <a:fld id="{394C6443-0D1D-4A84-8862-98E57071BA7F}" type="datetimeFigureOut">
              <a:rPr lang="fr-FR"/>
              <a:pPr>
                <a:defRPr/>
              </a:pPr>
              <a:t>06/08/2013</a:t>
            </a:fld>
            <a:endParaRPr lang="fr-FR"/>
          </a:p>
        </p:txBody>
      </p:sp>
      <p:sp>
        <p:nvSpPr>
          <p:cNvPr id="4" name="Espace réservé du pied de page 21"/>
          <p:cNvSpPr>
            <a:spLocks noGrp="1"/>
          </p:cNvSpPr>
          <p:nvPr>
            <p:ph type="ftr" sz="quarter" idx="11"/>
          </p:nvPr>
        </p:nvSpPr>
        <p:spPr/>
        <p:txBody>
          <a:bodyPr/>
          <a:lstStyle>
            <a:lvl1pPr>
              <a:defRPr/>
            </a:lvl1pPr>
          </a:lstStyle>
          <a:p>
            <a:pPr>
              <a:defRPr/>
            </a:pPr>
            <a:endParaRPr lang="fr-FR"/>
          </a:p>
        </p:txBody>
      </p:sp>
      <p:sp>
        <p:nvSpPr>
          <p:cNvPr id="5" name="Espace réservé du numéro de diapositive 17"/>
          <p:cNvSpPr>
            <a:spLocks noGrp="1"/>
          </p:cNvSpPr>
          <p:nvPr>
            <p:ph type="sldNum" sz="quarter" idx="12"/>
          </p:nvPr>
        </p:nvSpPr>
        <p:spPr/>
        <p:txBody>
          <a:bodyPr/>
          <a:lstStyle>
            <a:lvl1pPr>
              <a:defRPr/>
            </a:lvl1pPr>
          </a:lstStyle>
          <a:p>
            <a:pPr>
              <a:defRPr/>
            </a:pPr>
            <a:fld id="{1B19EC17-3719-400D-B29E-5BC0158EF35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p:cNvSpPr>
          <p:nvPr>
            <p:ph type="dt" sz="half" idx="10"/>
          </p:nvPr>
        </p:nvSpPr>
        <p:spPr/>
        <p:txBody>
          <a:bodyPr/>
          <a:lstStyle>
            <a:lvl1pPr>
              <a:defRPr/>
            </a:lvl1pPr>
          </a:lstStyle>
          <a:p>
            <a:pPr>
              <a:defRPr/>
            </a:pPr>
            <a:fld id="{5F6789E2-287F-48B8-8C03-D7277DEF82BA}" type="datetimeFigureOut">
              <a:rPr lang="fr-FR"/>
              <a:pPr>
                <a:defRPr/>
              </a:pPr>
              <a:t>06/08/2013</a:t>
            </a:fld>
            <a:endParaRPr lang="fr-FR"/>
          </a:p>
        </p:txBody>
      </p:sp>
      <p:sp>
        <p:nvSpPr>
          <p:cNvPr id="3" name="Espace réservé du pied de page 21"/>
          <p:cNvSpPr>
            <a:spLocks noGrp="1"/>
          </p:cNvSpPr>
          <p:nvPr>
            <p:ph type="ftr" sz="quarter" idx="11"/>
          </p:nvPr>
        </p:nvSpPr>
        <p:spPr/>
        <p:txBody>
          <a:bodyPr/>
          <a:lstStyle>
            <a:lvl1pPr>
              <a:defRPr/>
            </a:lvl1pPr>
          </a:lstStyle>
          <a:p>
            <a:pPr>
              <a:defRPr/>
            </a:pPr>
            <a:endParaRPr lang="fr-FR"/>
          </a:p>
        </p:txBody>
      </p:sp>
      <p:sp>
        <p:nvSpPr>
          <p:cNvPr id="4" name="Espace réservé du numéro de diapositive 17"/>
          <p:cNvSpPr>
            <a:spLocks noGrp="1"/>
          </p:cNvSpPr>
          <p:nvPr>
            <p:ph type="sldNum" sz="quarter" idx="12"/>
          </p:nvPr>
        </p:nvSpPr>
        <p:spPr/>
        <p:txBody>
          <a:bodyPr/>
          <a:lstStyle>
            <a:lvl1pPr>
              <a:defRPr/>
            </a:lvl1pPr>
          </a:lstStyle>
          <a:p>
            <a:pPr>
              <a:defRPr/>
            </a:pPr>
            <a:fld id="{EF671937-28F0-4C22-A109-AD7ED156CB65}"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fr-FR" smtClean="0"/>
              <a:t>Cliquez pour modifier le style du titre</a:t>
            </a:r>
            <a:endParaRPr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9"/>
          <p:cNvSpPr>
            <a:spLocks noGrp="1"/>
          </p:cNvSpPr>
          <p:nvPr>
            <p:ph type="dt" sz="half" idx="10"/>
          </p:nvPr>
        </p:nvSpPr>
        <p:spPr/>
        <p:txBody>
          <a:bodyPr/>
          <a:lstStyle>
            <a:lvl1pPr>
              <a:defRPr/>
            </a:lvl1pPr>
          </a:lstStyle>
          <a:p>
            <a:pPr>
              <a:defRPr/>
            </a:pPr>
            <a:fld id="{39042FFA-5BD7-4BC8-95E5-7A1723984E82}" type="datetimeFigureOut">
              <a:rPr lang="fr-FR"/>
              <a:pPr>
                <a:defRPr/>
              </a:pPr>
              <a:t>06/08/2013</a:t>
            </a:fld>
            <a:endParaRPr lang="fr-FR"/>
          </a:p>
        </p:txBody>
      </p:sp>
      <p:sp>
        <p:nvSpPr>
          <p:cNvPr id="6" name="Espace réservé du pied de page 21"/>
          <p:cNvSpPr>
            <a:spLocks noGrp="1"/>
          </p:cNvSpPr>
          <p:nvPr>
            <p:ph type="ftr" sz="quarter" idx="11"/>
          </p:nvPr>
        </p:nvSpPr>
        <p:spPr/>
        <p:txBody>
          <a:bodyPr/>
          <a:lstStyle>
            <a:lvl1pPr>
              <a:defRPr/>
            </a:lvl1pPr>
          </a:lstStyle>
          <a:p>
            <a:pPr>
              <a:defRPr/>
            </a:pPr>
            <a:endParaRPr lang="fr-FR"/>
          </a:p>
        </p:txBody>
      </p:sp>
      <p:sp>
        <p:nvSpPr>
          <p:cNvPr id="7" name="Espace réservé du numéro de diapositive 17"/>
          <p:cNvSpPr>
            <a:spLocks noGrp="1"/>
          </p:cNvSpPr>
          <p:nvPr>
            <p:ph type="sldNum" sz="quarter" idx="12"/>
          </p:nvPr>
        </p:nvSpPr>
        <p:spPr/>
        <p:txBody>
          <a:bodyPr/>
          <a:lstStyle>
            <a:lvl1pPr>
              <a:defRPr/>
            </a:lvl1pPr>
          </a:lstStyle>
          <a:p>
            <a:pPr>
              <a:defRPr/>
            </a:pPr>
            <a:fld id="{9CF3D494-31DA-4191-B4F8-A4456EB545B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Rogner et arrondir un rectangle à un seul coin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riangle rect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orme libre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r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fr-FR" smtClean="0"/>
              <a:t>Cliquez pour modifier le style du titre</a:t>
            </a:r>
            <a:endParaRPr lang="en-US"/>
          </a:p>
        </p:txBody>
      </p:sp>
      <p:sp>
        <p:nvSpPr>
          <p:cNvPr id="4" name="Espace réservé du texte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9" name="Espace réservé de la date 4"/>
          <p:cNvSpPr>
            <a:spLocks noGrp="1"/>
          </p:cNvSpPr>
          <p:nvPr>
            <p:ph type="dt" sz="half" idx="10"/>
          </p:nvPr>
        </p:nvSpPr>
        <p:spPr/>
        <p:txBody>
          <a:bodyPr/>
          <a:lstStyle>
            <a:lvl1pPr>
              <a:defRPr/>
            </a:lvl1pPr>
          </a:lstStyle>
          <a:p>
            <a:pPr>
              <a:defRPr/>
            </a:pPr>
            <a:fld id="{5141123D-4CF5-4FAA-842F-DBD7124CFC31}" type="datetimeFigureOut">
              <a:rPr lang="fr-FR"/>
              <a:pPr>
                <a:defRPr/>
              </a:pPr>
              <a:t>06/08/2013</a:t>
            </a:fld>
            <a:endParaRPr lang="fr-FR"/>
          </a:p>
        </p:txBody>
      </p:sp>
      <p:sp>
        <p:nvSpPr>
          <p:cNvPr id="10" name="Espace réservé du pied de page 5"/>
          <p:cNvSpPr>
            <a:spLocks noGrp="1"/>
          </p:cNvSpPr>
          <p:nvPr>
            <p:ph type="ftr" sz="quarter" idx="11"/>
          </p:nvPr>
        </p:nvSpPr>
        <p:spPr/>
        <p:txBody>
          <a:bodyPr/>
          <a:lstStyle>
            <a:lvl1pPr>
              <a:defRPr/>
            </a:lvl1pPr>
          </a:lstStyle>
          <a:p>
            <a:pPr>
              <a:defRPr/>
            </a:pPr>
            <a:endParaRPr lang="fr-FR"/>
          </a:p>
        </p:txBody>
      </p:sp>
      <p:sp>
        <p:nvSpPr>
          <p:cNvPr id="11" name="Espace réservé du numéro de diapositive 6"/>
          <p:cNvSpPr>
            <a:spLocks noGrp="1"/>
          </p:cNvSpPr>
          <p:nvPr>
            <p:ph type="sldNum" sz="quarter" idx="12"/>
          </p:nvPr>
        </p:nvSpPr>
        <p:spPr>
          <a:xfrm>
            <a:off x="8077200" y="6356350"/>
            <a:ext cx="609600" cy="365125"/>
          </a:xfrm>
        </p:spPr>
        <p:txBody>
          <a:bodyPr/>
          <a:lstStyle>
            <a:lvl1pPr>
              <a:defRPr/>
            </a:lvl1pPr>
          </a:lstStyle>
          <a:p>
            <a:pPr>
              <a:defRPr/>
            </a:pPr>
            <a:fld id="{CF0DEB11-0650-4010-9FD2-32CF53CC6AF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orme libr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076" name="Espace réservé du titr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fr-FR" smtClean="0"/>
              <a:t>Cliquez pour modifier le style du titre</a:t>
            </a:r>
            <a:endParaRPr lang="en-US" smtClean="0"/>
          </a:p>
        </p:txBody>
      </p:sp>
      <p:sp>
        <p:nvSpPr>
          <p:cNvPr id="3077" name="Espace réservé du text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B67F5F5-17DF-4060-8651-A6E322D3F768}" type="datetimeFigureOut">
              <a:rPr lang="fr-FR"/>
              <a:pPr>
                <a:defRPr/>
              </a:pPr>
              <a:t>06/08/2013</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424E196B-6B16-4F53-90E5-CD3149C4F0C4}" type="slidenum">
              <a:rPr lang="fr-FR"/>
              <a:pPr>
                <a:defRPr/>
              </a:pPr>
              <a:t>‹N°›</a:t>
            </a:fld>
            <a:endParaRPr lang="fr-FR"/>
          </a:p>
        </p:txBody>
      </p:sp>
      <p:grpSp>
        <p:nvGrpSpPr>
          <p:cNvPr id="3081" name="Groupe 1"/>
          <p:cNvGrpSpPr>
            <a:grpSpLocks/>
          </p:cNvGrpSpPr>
          <p:nvPr/>
        </p:nvGrpSpPr>
        <p:grpSpPr bwMode="auto">
          <a:xfrm>
            <a:off x="-19050" y="203200"/>
            <a:ext cx="9180513" cy="647700"/>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11" r:id="rId1"/>
    <p:sldLayoutId id="2147483703" r:id="rId2"/>
    <p:sldLayoutId id="2147483712" r:id="rId3"/>
    <p:sldLayoutId id="2147483704" r:id="rId4"/>
    <p:sldLayoutId id="2147483705" r:id="rId5"/>
    <p:sldLayoutId id="2147483706" r:id="rId6"/>
    <p:sldLayoutId id="2147483707" r:id="rId7"/>
    <p:sldLayoutId id="2147483708" r:id="rId8"/>
    <p:sldLayoutId id="2147483713" r:id="rId9"/>
    <p:sldLayoutId id="2147483709" r:id="rId10"/>
    <p:sldLayoutId id="2147483710"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eaLnBrk="1" fontAlgn="auto" hangingPunct="1">
              <a:spcAft>
                <a:spcPts val="0"/>
              </a:spcAft>
              <a:defRPr/>
            </a:pPr>
            <a:r>
              <a:rPr lang="fr-FR" dirty="0" smtClean="0"/>
              <a:t>Tefana Water </a:t>
            </a:r>
            <a:r>
              <a:rPr lang="fr-FR" dirty="0" err="1" smtClean="0"/>
              <a:t>days</a:t>
            </a:r>
            <a:endParaRPr lang="fr-FR" dirty="0"/>
          </a:p>
        </p:txBody>
      </p:sp>
      <p:sp>
        <p:nvSpPr>
          <p:cNvPr id="3" name="Sous-titre 2"/>
          <p:cNvSpPr>
            <a:spLocks noGrp="1"/>
          </p:cNvSpPr>
          <p:nvPr>
            <p:ph type="subTitle" idx="1"/>
          </p:nvPr>
        </p:nvSpPr>
        <p:spPr>
          <a:xfrm>
            <a:off x="533400" y="3228975"/>
            <a:ext cx="7854950" cy="1752600"/>
          </a:xfrm>
        </p:spPr>
        <p:txBody>
          <a:bodyPr/>
          <a:lstStyle/>
          <a:p>
            <a:pPr marR="0" algn="l" eaLnBrk="1" hangingPunct="1">
              <a:lnSpc>
                <a:spcPct val="80000"/>
              </a:lnSpc>
            </a:pPr>
            <a:endParaRPr lang="fr-FR" sz="2200" smtClean="0"/>
          </a:p>
          <a:p>
            <a:pPr marR="0" algn="l" eaLnBrk="1" hangingPunct="1">
              <a:lnSpc>
                <a:spcPct val="80000"/>
              </a:lnSpc>
            </a:pPr>
            <a:r>
              <a:rPr lang="fr-FR" sz="2200" smtClean="0"/>
              <a:t>Nettoyage du lagon et du littoral de Faa’a ,</a:t>
            </a:r>
          </a:p>
          <a:p>
            <a:pPr marR="0" algn="l" eaLnBrk="1" hangingPunct="1">
              <a:lnSpc>
                <a:spcPct val="80000"/>
              </a:lnSpc>
            </a:pPr>
            <a:r>
              <a:rPr lang="fr-FR" sz="2200" smtClean="0"/>
              <a:t>de la baie de Vaitupa… 6ans déjà et toujours le même constat!</a:t>
            </a:r>
          </a:p>
          <a:p>
            <a:pPr marR="0" algn="l" eaLnBrk="1" hangingPunct="1">
              <a:lnSpc>
                <a:spcPct val="80000"/>
              </a:lnSpc>
            </a:pPr>
            <a:endParaRPr lang="fr-FR" sz="2200" smtClean="0"/>
          </a:p>
          <a:p>
            <a:pPr marR="0" algn="l" eaLnBrk="1" hangingPunct="1">
              <a:lnSpc>
                <a:spcPct val="80000"/>
              </a:lnSpc>
            </a:pPr>
            <a:r>
              <a:rPr lang="fr-FR" sz="2200" smtClean="0"/>
              <a:t>Retour en images sur les précédentes éditions…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p:cNvSpPr>
            <a:spLocks noGrp="1"/>
          </p:cNvSpPr>
          <p:nvPr>
            <p:ph type="title"/>
          </p:nvPr>
        </p:nvSpPr>
        <p:spPr/>
        <p:txBody>
          <a:bodyPr/>
          <a:lstStyle/>
          <a:p>
            <a:pPr eaLnBrk="1" hangingPunct="1"/>
            <a:r>
              <a:rPr lang="fr-FR" smtClean="0"/>
              <a:t>2011 : plus de 6 tonnes … </a:t>
            </a:r>
          </a:p>
        </p:txBody>
      </p:sp>
      <p:pic>
        <p:nvPicPr>
          <p:cNvPr id="24578" name="Picture 2" descr="H:\A.S.TEFANA\apnea\2011\tefana water days\6 FAA 6 EP nettoyage.JPG"/>
          <p:cNvPicPr>
            <a:picLocks noGrp="1" noChangeAspect="1" noChangeArrowheads="1"/>
          </p:cNvPicPr>
          <p:nvPr>
            <p:ph idx="1"/>
          </p:nvPr>
        </p:nvPicPr>
        <p:blipFill>
          <a:blip r:embed="rId2"/>
          <a:srcRect/>
          <a:stretch>
            <a:fillRect/>
          </a:stretch>
        </p:blipFill>
        <p:spPr>
          <a:xfrm>
            <a:off x="285750" y="1928813"/>
            <a:ext cx="4146550" cy="3109912"/>
          </a:xfrm>
          <a:noFill/>
        </p:spPr>
      </p:pic>
      <p:pic>
        <p:nvPicPr>
          <p:cNvPr id="24579" name="Picture 3" descr="H:\A.S.TEFANA\apnea\2011\tefana water days\2011 nettoyage.JPG"/>
          <p:cNvPicPr>
            <a:picLocks noChangeAspect="1" noChangeArrowheads="1"/>
          </p:cNvPicPr>
          <p:nvPr/>
        </p:nvPicPr>
        <p:blipFill>
          <a:blip r:embed="rId3"/>
          <a:srcRect/>
          <a:stretch>
            <a:fillRect/>
          </a:stretch>
        </p:blipFill>
        <p:spPr bwMode="auto">
          <a:xfrm>
            <a:off x="5011738" y="2286000"/>
            <a:ext cx="3619500"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457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457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p:txBody>
          <a:bodyPr/>
          <a:lstStyle/>
          <a:p>
            <a:pPr eaLnBrk="1" hangingPunct="1"/>
            <a:r>
              <a:rPr lang="fr-FR" smtClean="0"/>
              <a:t>2011 : plus de 6 tonnes … </a:t>
            </a:r>
          </a:p>
        </p:txBody>
      </p:sp>
      <p:pic>
        <p:nvPicPr>
          <p:cNvPr id="25603" name="Picture 3" descr="H:\A.S.TEFANA\apnea\2011\tefana water days\des bénévoles sur le littoral de faa'a.JPG"/>
          <p:cNvPicPr>
            <a:picLocks noGrp="1" noChangeAspect="1" noChangeArrowheads="1"/>
          </p:cNvPicPr>
          <p:nvPr>
            <p:ph idx="1"/>
          </p:nvPr>
        </p:nvPicPr>
        <p:blipFill>
          <a:blip r:embed="rId2"/>
          <a:srcRect/>
          <a:stretch>
            <a:fillRect/>
          </a:stretch>
        </p:blipFill>
        <p:spPr>
          <a:xfrm>
            <a:off x="1646238" y="1935163"/>
            <a:ext cx="5851525" cy="438943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560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p:txBody>
          <a:bodyPr/>
          <a:lstStyle/>
          <a:p>
            <a:pPr eaLnBrk="1" hangingPunct="1"/>
            <a:r>
              <a:rPr lang="fr-FR" sz="3600" smtClean="0"/>
              <a:t>2012 :</a:t>
            </a:r>
            <a:r>
              <a:rPr lang="fr-FR" sz="3600" u="sng" smtClean="0"/>
              <a:t>: </a:t>
            </a:r>
            <a:r>
              <a:rPr lang="fr-FR" sz="3600" i="1" smtClean="0"/>
              <a:t>Apologie d’un auto empoisonnement où « m’enfoutisme » prime sur éco-civisme.</a:t>
            </a:r>
            <a:r>
              <a:rPr lang="fr-FR" sz="3600" smtClean="0"/>
              <a:t/>
            </a:r>
            <a:br>
              <a:rPr lang="fr-FR" sz="3600" smtClean="0"/>
            </a:br>
            <a:r>
              <a:rPr lang="fr-FR" sz="3600" smtClean="0"/>
              <a:t> </a:t>
            </a:r>
          </a:p>
        </p:txBody>
      </p:sp>
      <p:sp>
        <p:nvSpPr>
          <p:cNvPr id="3" name="Espace réservé du contenu 2"/>
          <p:cNvSpPr>
            <a:spLocks noGrp="1"/>
          </p:cNvSpPr>
          <p:nvPr>
            <p:ph idx="1"/>
          </p:nvPr>
        </p:nvSpPr>
        <p:spPr>
          <a:xfrm>
            <a:off x="428625" y="1500188"/>
            <a:ext cx="8229600" cy="4389437"/>
          </a:xfrm>
        </p:spPr>
        <p:txBody>
          <a:bodyPr/>
          <a:lstStyle/>
          <a:p>
            <a:pPr eaLnBrk="1" hangingPunct="1"/>
            <a:r>
              <a:rPr lang="fr-FR" sz="2000" smtClean="0"/>
              <a:t>Cette année, le comité organisateur avait décidé de garder les mêmes zones pour voir si évolution il ya avait ou pas. ..Les plongeurs commencent leurs apnées et dès la première heure une vingtaine de pneus  est ramenée à terre… puis des carcasses de scooters … et surtout de grosses batteries dont le contenu s’est répandu dans la mer. Le gros des déchets est ramassé juste devant le quai des pêcheurs de Vaitupa, dénonçant de ce fait les principaux pollueurs : les pêcheurs et les rameurs. </a:t>
            </a:r>
          </a:p>
          <a:p>
            <a:pPr eaLnBrk="1" hangingPunct="1"/>
            <a:r>
              <a:rPr lang="fr-FR" sz="2000" smtClean="0"/>
              <a:t>Du côté du littoral, les filles de l’association « te tama nō 'ananahi », les membres du conseil municipal Teura ATUAHIVA TARAHU et Conchita … ne chôment pas. Avec une équipe du centre pénitencier de Nuutania, ils remplissent des sacs entiers de bouteilles en plastique et autres déchets en tout genre…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txBody>
          <a:bodyPr/>
          <a:lstStyle/>
          <a:p>
            <a:pPr eaLnBrk="1" hangingPunct="1"/>
            <a:endParaRPr lang="fr-FR" smtClean="0"/>
          </a:p>
        </p:txBody>
      </p:sp>
      <p:pic>
        <p:nvPicPr>
          <p:cNvPr id="26626" name="Picture 2" descr="H:\A.S.TEFANA\apnea\2012\TWD 2012\Encore beaucoup trop de pneus laissés par les rameurs et pêcheurs sont ramassés chaque année .JPG"/>
          <p:cNvPicPr>
            <a:picLocks noGrp="1" noChangeAspect="1" noChangeArrowheads="1"/>
          </p:cNvPicPr>
          <p:nvPr>
            <p:ph idx="1"/>
          </p:nvPr>
        </p:nvPicPr>
        <p:blipFill>
          <a:blip r:embed="rId2"/>
          <a:srcRect/>
          <a:stretch>
            <a:fillRect/>
          </a:stretch>
        </p:blipFill>
        <p:spPr>
          <a:xfrm>
            <a:off x="3835400" y="0"/>
            <a:ext cx="5308600" cy="3538538"/>
          </a:xfrm>
          <a:noFill/>
        </p:spPr>
      </p:pic>
      <p:pic>
        <p:nvPicPr>
          <p:cNvPr id="26627" name="Picture 3" descr="H:\A.S.TEFANA\apnea\2012\TWD 2012\des carcasses entières  de scooteront été retirées du lagon de Vaitupa.JPG"/>
          <p:cNvPicPr>
            <a:picLocks noChangeAspect="1" noChangeArrowheads="1"/>
          </p:cNvPicPr>
          <p:nvPr/>
        </p:nvPicPr>
        <p:blipFill>
          <a:blip r:embed="rId3"/>
          <a:srcRect/>
          <a:stretch>
            <a:fillRect/>
          </a:stretch>
        </p:blipFill>
        <p:spPr bwMode="auto">
          <a:xfrm>
            <a:off x="5072063" y="4143375"/>
            <a:ext cx="4071937" cy="2714625"/>
          </a:xfrm>
          <a:prstGeom prst="rect">
            <a:avLst/>
          </a:prstGeom>
          <a:noFill/>
          <a:ln w="9525">
            <a:noFill/>
            <a:miter lim="800000"/>
            <a:headEnd/>
            <a:tailEnd/>
          </a:ln>
        </p:spPr>
      </p:pic>
      <p:pic>
        <p:nvPicPr>
          <p:cNvPr id="26628" name="Picture 4" descr="H:\A.S.TEFANA\apnea\2012\TWD 2012\6 grosses batteries ont été ramassées devant le quai de Vaitupa et 2 autres sur le littoral.JPG"/>
          <p:cNvPicPr>
            <a:picLocks noChangeAspect="1" noChangeArrowheads="1"/>
          </p:cNvPicPr>
          <p:nvPr/>
        </p:nvPicPr>
        <p:blipFill>
          <a:blip r:embed="rId4"/>
          <a:srcRect/>
          <a:stretch>
            <a:fillRect/>
          </a:stretch>
        </p:blipFill>
        <p:spPr bwMode="auto">
          <a:xfrm>
            <a:off x="285750" y="3929063"/>
            <a:ext cx="4071938" cy="2714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66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6628"/>
                                        </p:tgtEl>
                                      </p:cBhvr>
                                      <p:by x="150000" y="150000"/>
                                    </p:animScale>
                                  </p:childTnLst>
                                </p:cTn>
                              </p:par>
                              <p:par>
                                <p:cTn id="11" presetID="6" presetClass="emph" presetSubtype="0" fill="hold" nodeType="withEffect">
                                  <p:stCondLst>
                                    <p:cond delay="0"/>
                                  </p:stCondLst>
                                  <p:childTnLst>
                                    <p:animScale>
                                      <p:cBhvr>
                                        <p:cTn id="12" dur="2000" fill="hold"/>
                                        <p:tgtEl>
                                          <p:spTgt spid="2662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endParaRPr lang="fr-FR" smtClean="0"/>
          </a:p>
        </p:txBody>
      </p:sp>
      <p:pic>
        <p:nvPicPr>
          <p:cNvPr id="27650" name="Picture 2" descr="H:\A.S.TEFANA\apnea\2012\TWD 2012\les participants de la première journée.JPG"/>
          <p:cNvPicPr>
            <a:picLocks noChangeAspect="1" noChangeArrowheads="1"/>
          </p:cNvPicPr>
          <p:nvPr/>
        </p:nvPicPr>
        <p:blipFill>
          <a:blip r:embed="rId2"/>
          <a:srcRect/>
          <a:stretch>
            <a:fillRect/>
          </a:stretch>
        </p:blipFill>
        <p:spPr bwMode="auto">
          <a:xfrm>
            <a:off x="0" y="0"/>
            <a:ext cx="5972175" cy="3981450"/>
          </a:xfrm>
          <a:prstGeom prst="rect">
            <a:avLst/>
          </a:prstGeom>
          <a:noFill/>
          <a:ln w="9525">
            <a:noFill/>
            <a:miter lim="800000"/>
            <a:headEnd/>
            <a:tailEnd/>
          </a:ln>
        </p:spPr>
      </p:pic>
      <p:pic>
        <p:nvPicPr>
          <p:cNvPr id="27651" name="Picture 3" descr="H:\A.S.TEFANA\apnea\2012\TWD 2012\Le procureur M. Thorel s'était déplacé en personne pour assurer le soutien de l'état à ce type de manifestation .JPG"/>
          <p:cNvPicPr>
            <a:picLocks noGrp="1" noChangeAspect="1" noChangeArrowheads="1"/>
          </p:cNvPicPr>
          <p:nvPr>
            <p:ph idx="1"/>
          </p:nvPr>
        </p:nvPicPr>
        <p:blipFill>
          <a:blip r:embed="rId3"/>
          <a:srcRect/>
          <a:stretch>
            <a:fillRect/>
          </a:stretch>
        </p:blipFill>
        <p:spPr>
          <a:xfrm>
            <a:off x="5378450" y="4214813"/>
            <a:ext cx="3108325" cy="20716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7650"/>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765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p:txBody>
          <a:bodyPr/>
          <a:lstStyle/>
          <a:p>
            <a:pPr eaLnBrk="1" hangingPunct="1"/>
            <a:r>
              <a:rPr lang="fr-FR" smtClean="0"/>
              <a:t> et 2013 ? ….</a:t>
            </a:r>
          </a:p>
        </p:txBody>
      </p:sp>
      <p:sp>
        <p:nvSpPr>
          <p:cNvPr id="3" name="Espace réservé du contenu 2"/>
          <p:cNvSpPr>
            <a:spLocks noGrp="1"/>
          </p:cNvSpPr>
          <p:nvPr>
            <p:ph idx="1"/>
          </p:nvPr>
        </p:nvSpPr>
        <p:spPr/>
        <p:txBody>
          <a:bodyPr/>
          <a:lstStyle/>
          <a:p>
            <a:pPr eaLnBrk="1" hangingPunct="1"/>
            <a:r>
              <a:rPr lang="fr-FR" smtClean="0"/>
              <a:t>Réponse le samedi 31 août 2013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500063" y="214313"/>
            <a:ext cx="8229600" cy="1143000"/>
          </a:xfrm>
        </p:spPr>
        <p:txBody>
          <a:bodyPr/>
          <a:lstStyle/>
          <a:p>
            <a:pPr eaLnBrk="1" hangingPunct="1"/>
            <a:r>
              <a:rPr lang="fr-FR" smtClean="0"/>
              <a:t>2008 : ramassage de taramea</a:t>
            </a:r>
          </a:p>
        </p:txBody>
      </p:sp>
      <p:pic>
        <p:nvPicPr>
          <p:cNvPr id="6147" name="Picture 2" descr="H:\A.S.TEFANA\Tefana water Day\4ième édition\photo 5.JPG"/>
          <p:cNvPicPr>
            <a:picLocks noGrp="1" noChangeAspect="1" noChangeArrowheads="1"/>
          </p:cNvPicPr>
          <p:nvPr>
            <p:ph idx="1"/>
          </p:nvPr>
        </p:nvPicPr>
        <p:blipFill>
          <a:blip r:embed="rId2"/>
          <a:srcRect/>
          <a:stretch>
            <a:fillRect/>
          </a:stretch>
        </p:blipFill>
        <p:spPr>
          <a:xfrm>
            <a:off x="285750" y="1500188"/>
            <a:ext cx="4241800" cy="3181350"/>
          </a:xfrm>
          <a:noFill/>
        </p:spPr>
      </p:pic>
      <p:pic>
        <p:nvPicPr>
          <p:cNvPr id="6148" name="Picture 3" descr="H:\A.S.TEFANA\Tefana water Day\4ième édition\photo 7.JPG"/>
          <p:cNvPicPr>
            <a:picLocks noChangeAspect="1" noChangeArrowheads="1"/>
          </p:cNvPicPr>
          <p:nvPr/>
        </p:nvPicPr>
        <p:blipFill>
          <a:blip r:embed="rId3"/>
          <a:srcRect/>
          <a:stretch>
            <a:fillRect/>
          </a:stretch>
        </p:blipFill>
        <p:spPr bwMode="auto">
          <a:xfrm>
            <a:off x="5143500" y="1500188"/>
            <a:ext cx="3697288" cy="2773362"/>
          </a:xfrm>
          <a:prstGeom prst="rect">
            <a:avLst/>
          </a:prstGeom>
          <a:noFill/>
          <a:ln w="9525">
            <a:noFill/>
            <a:miter lim="800000"/>
            <a:headEnd/>
            <a:tailEnd/>
          </a:ln>
        </p:spPr>
      </p:pic>
      <p:pic>
        <p:nvPicPr>
          <p:cNvPr id="6149" name="Picture 4" descr="H:\A.S.TEFANA\Tefana water Day\4ième édition\photo 6.JPG"/>
          <p:cNvPicPr>
            <a:picLocks noChangeAspect="1" noChangeArrowheads="1"/>
          </p:cNvPicPr>
          <p:nvPr/>
        </p:nvPicPr>
        <p:blipFill>
          <a:blip r:embed="rId4"/>
          <a:srcRect/>
          <a:stretch>
            <a:fillRect/>
          </a:stretch>
        </p:blipFill>
        <p:spPr bwMode="auto">
          <a:xfrm>
            <a:off x="5357813" y="4406900"/>
            <a:ext cx="2928937" cy="219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dissolv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8"/>
                                        </p:tgtEl>
                                        <p:attrNameLst>
                                          <p:attrName>style.visibility</p:attrName>
                                        </p:attrNameLst>
                                      </p:cBhvr>
                                      <p:to>
                                        <p:strVal val="visible"/>
                                      </p:to>
                                    </p:set>
                                    <p:animEffect transition="in" filter="dissolve">
                                      <p:cBhvr>
                                        <p:cTn id="12" dur="500"/>
                                        <p:tgtEl>
                                          <p:spTgt spid="61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dissolve">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p:txBody>
          <a:bodyPr/>
          <a:lstStyle/>
          <a:p>
            <a:pPr eaLnBrk="1" hangingPunct="1"/>
            <a:r>
              <a:rPr lang="fr-FR" smtClean="0"/>
              <a:t>2008 : ramassage de taramea</a:t>
            </a:r>
          </a:p>
        </p:txBody>
      </p:sp>
      <p:sp>
        <p:nvSpPr>
          <p:cNvPr id="7171" name="Espace réservé du contenu 3"/>
          <p:cNvSpPr>
            <a:spLocks noGrp="1"/>
          </p:cNvSpPr>
          <p:nvPr>
            <p:ph idx="1"/>
          </p:nvPr>
        </p:nvSpPr>
        <p:spPr/>
        <p:txBody>
          <a:bodyPr>
            <a:spAutoFit/>
          </a:bodyPr>
          <a:lstStyle/>
          <a:p>
            <a:pPr eaLnBrk="1" hangingPunct="1"/>
            <a:r>
              <a:rPr lang="fr-FR" smtClean="0"/>
              <a:t>Un partenariat bien original entre pêcheur sous marin, plongeur en bouteille du club TOP DIVE basé au Sheraton, conseillers municipaux et bénévoles aura permis le ramassage de plus de 200 Taramea. Conseillers municipaux de Faa’a et bénévoles s’étant occupés du lagon, plongeurs en bouteille et pêcheurs sous marin ont ratissé les pentes externes entre 5 et 20 m.</a:t>
            </a:r>
          </a:p>
          <a:p>
            <a:pPr eaLnBrk="1" hangingPunct="1"/>
            <a:endParaRPr lang="fr-FR"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eaLnBrk="1" fontAlgn="auto" hangingPunct="1">
              <a:spcAft>
                <a:spcPts val="0"/>
              </a:spcAft>
              <a:defRPr/>
            </a:pPr>
            <a:r>
              <a:rPr lang="fr-FR" dirty="0" smtClean="0"/>
              <a:t>2009 : nettoyage de la baie de Vaitupa</a:t>
            </a:r>
            <a:endParaRPr lang="fr-FR" dirty="0"/>
          </a:p>
        </p:txBody>
      </p:sp>
      <p:sp>
        <p:nvSpPr>
          <p:cNvPr id="3" name="Espace réservé du contenu 2"/>
          <p:cNvSpPr>
            <a:spLocks noGrp="1"/>
          </p:cNvSpPr>
          <p:nvPr>
            <p:ph idx="1"/>
          </p:nvPr>
        </p:nvSpPr>
        <p:spPr/>
        <p:txBody>
          <a:bodyPr>
            <a:normAutofit fontScale="92500" lnSpcReduction="10000"/>
          </a:bodyPr>
          <a:lstStyle/>
          <a:p>
            <a:pPr marL="274320" indent="-274320" eaLnBrk="1" fontAlgn="auto" hangingPunct="1">
              <a:spcAft>
                <a:spcPts val="0"/>
              </a:spcAft>
              <a:buClr>
                <a:schemeClr val="accent3"/>
              </a:buClr>
              <a:buFont typeface="Wingdings 2"/>
              <a:buChar char=""/>
              <a:defRPr/>
            </a:pPr>
            <a:r>
              <a:rPr lang="fr-FR" dirty="0" smtClean="0"/>
              <a:t>Malgré une faible participation de la population (seul le taxi Boat « Rémi nui » s’est joint aux pêcheurs), les membres du club et ceux de l’AS MARARA, l’AS TEHORO ITI et l’AS MAIRE  NUI ont récupéré plus de 3 m³ de déchets en tous genres (pneus, boîtes de conserve …)…</a:t>
            </a:r>
          </a:p>
          <a:p>
            <a:pPr marL="274320" indent="-274320" eaLnBrk="1" fontAlgn="auto" hangingPunct="1">
              <a:spcAft>
                <a:spcPts val="0"/>
              </a:spcAft>
              <a:buClr>
                <a:schemeClr val="accent3"/>
              </a:buClr>
              <a:buFont typeface="Wingdings 2"/>
              <a:buChar char=""/>
              <a:defRPr/>
            </a:pPr>
            <a:r>
              <a:rPr lang="fr-FR" dirty="0" smtClean="0"/>
              <a:t>L’AS TEFANA espère sensibiliser la population, pécheurs et plaisanciers au respect du lagon, garde à manger qu’il nous faut préserver. D’ailleurs, de beaux poissons (</a:t>
            </a:r>
            <a:r>
              <a:rPr lang="fr-FR" dirty="0" err="1" smtClean="0"/>
              <a:t>para’i</a:t>
            </a:r>
            <a:r>
              <a:rPr lang="fr-FR" dirty="0" smtClean="0"/>
              <a:t>…) et même des ‘</a:t>
            </a:r>
            <a:r>
              <a:rPr lang="fr-FR" dirty="0" err="1" smtClean="0"/>
              <a:t>o’ota</a:t>
            </a:r>
            <a:r>
              <a:rPr lang="fr-FR" dirty="0" smtClean="0"/>
              <a:t> (moules géantes) ont pu être admirés durant ce nettoyage, confirmant la nécessité de préserver et protéger ce site hautement culturel aussi puisque qu’il arbore la pointe TATAA.</a:t>
            </a:r>
          </a:p>
          <a:p>
            <a:pPr marL="274320" indent="-274320" eaLnBrk="1" fontAlgn="auto" hangingPunct="1">
              <a:spcAft>
                <a:spcPts val="0"/>
              </a:spcAft>
              <a:buClr>
                <a:schemeClr val="accent3"/>
              </a:buClr>
              <a:buFont typeface="Wingdings 2"/>
              <a:buNone/>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re 1"/>
          <p:cNvSpPr>
            <a:spLocks noGrp="1"/>
          </p:cNvSpPr>
          <p:nvPr>
            <p:ph type="title"/>
          </p:nvPr>
        </p:nvSpPr>
        <p:spPr/>
        <p:txBody>
          <a:bodyPr/>
          <a:lstStyle/>
          <a:p>
            <a:pPr eaLnBrk="1" hangingPunct="1"/>
            <a:endParaRPr lang="fr-FR" smtClean="0"/>
          </a:p>
        </p:txBody>
      </p:sp>
      <p:sp>
        <p:nvSpPr>
          <p:cNvPr id="1028" name="Espace réservé du contenu 2"/>
          <p:cNvSpPr>
            <a:spLocks noGrp="1"/>
          </p:cNvSpPr>
          <p:nvPr>
            <p:ph idx="1"/>
          </p:nvPr>
        </p:nvSpPr>
        <p:spPr/>
        <p:txBody>
          <a:bodyPr/>
          <a:lstStyle/>
          <a:p>
            <a:pPr eaLnBrk="1" hangingPunct="1"/>
            <a:endParaRPr lang="fr-FR" smtClean="0"/>
          </a:p>
        </p:txBody>
      </p:sp>
      <p:graphicFrame>
        <p:nvGraphicFramePr>
          <p:cNvPr id="28676" name="Object 4"/>
          <p:cNvGraphicFramePr>
            <a:graphicFrameLocks noChangeAspect="1"/>
          </p:cNvGraphicFramePr>
          <p:nvPr/>
        </p:nvGraphicFramePr>
        <p:xfrm>
          <a:off x="4143375" y="928688"/>
          <a:ext cx="4519613" cy="3533775"/>
        </p:xfrm>
        <a:graphic>
          <a:graphicData uri="http://schemas.openxmlformats.org/presentationml/2006/ole">
            <p:oleObj spid="_x0000_s1026" name="Acrobat Document" r:id="rId3" imgW="11353800" imgH="8020050" progId="AcroExch.Document.7">
              <p:embed/>
            </p:oleObj>
          </a:graphicData>
        </a:graphic>
      </p:graphicFrame>
      <p:pic>
        <p:nvPicPr>
          <p:cNvPr id="28678" name="Picture 6"/>
          <p:cNvPicPr>
            <a:picLocks noChangeAspect="1" noChangeArrowheads="1"/>
          </p:cNvPicPr>
          <p:nvPr/>
        </p:nvPicPr>
        <p:blipFill>
          <a:blip r:embed="rId4"/>
          <a:srcRect/>
          <a:stretch>
            <a:fillRect/>
          </a:stretch>
        </p:blipFill>
        <p:spPr bwMode="auto">
          <a:xfrm>
            <a:off x="714375" y="2500313"/>
            <a:ext cx="4071938" cy="3714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8678"/>
                                        </p:tgtEl>
                                      </p:cBhvr>
                                      <p:by x="150000" y="150000"/>
                                    </p:animScale>
                                  </p:childTnLst>
                                </p:cTn>
                              </p:par>
                              <p:par>
                                <p:cTn id="7" presetID="6" presetClass="emph" presetSubtype="0" fill="hold" nodeType="withEffect">
                                  <p:stCondLst>
                                    <p:cond delay="0"/>
                                  </p:stCondLst>
                                  <p:childTnLst>
                                    <p:animScale>
                                      <p:cBhvr>
                                        <p:cTn id="8" dur="2000" fill="hold"/>
                                        <p:tgtEl>
                                          <p:spTgt spid="2867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1"/>
          <p:cNvSpPr>
            <a:spLocks noGrp="1"/>
          </p:cNvSpPr>
          <p:nvPr>
            <p:ph type="title"/>
          </p:nvPr>
        </p:nvSpPr>
        <p:spPr/>
        <p:txBody>
          <a:bodyPr/>
          <a:lstStyle/>
          <a:p>
            <a:pPr eaLnBrk="1" hangingPunct="1"/>
            <a:endParaRPr lang="fr-FR" smtClean="0"/>
          </a:p>
        </p:txBody>
      </p:sp>
      <p:pic>
        <p:nvPicPr>
          <p:cNvPr id="9219" name="Picture 2" descr="H:\A.S.TEFANA\apnea\2009\5ième TWD\rszIMG_8562.jpg"/>
          <p:cNvPicPr>
            <a:picLocks noChangeAspect="1" noChangeArrowheads="1"/>
          </p:cNvPicPr>
          <p:nvPr/>
        </p:nvPicPr>
        <p:blipFill>
          <a:blip r:embed="rId2"/>
          <a:srcRect/>
          <a:stretch>
            <a:fillRect/>
          </a:stretch>
        </p:blipFill>
        <p:spPr bwMode="auto">
          <a:xfrm>
            <a:off x="714375" y="428625"/>
            <a:ext cx="2071688" cy="2293938"/>
          </a:xfrm>
          <a:prstGeom prst="rect">
            <a:avLst/>
          </a:prstGeom>
          <a:noFill/>
          <a:ln w="9525">
            <a:noFill/>
            <a:miter lim="800000"/>
            <a:headEnd/>
            <a:tailEnd/>
          </a:ln>
        </p:spPr>
      </p:pic>
      <p:pic>
        <p:nvPicPr>
          <p:cNvPr id="9220" name="Picture 3" descr="H:\A.S.TEFANA\apnea\2009\5ième TWD\CIMG0912.JPG"/>
          <p:cNvPicPr>
            <a:picLocks noGrp="1" noChangeAspect="1" noChangeArrowheads="1"/>
          </p:cNvPicPr>
          <p:nvPr>
            <p:ph idx="1"/>
          </p:nvPr>
        </p:nvPicPr>
        <p:blipFill>
          <a:blip r:embed="rId3"/>
          <a:srcRect/>
          <a:stretch>
            <a:fillRect/>
          </a:stretch>
        </p:blipFill>
        <p:spPr>
          <a:xfrm>
            <a:off x="4857750" y="500063"/>
            <a:ext cx="3286125" cy="2463800"/>
          </a:xfrm>
          <a:noFill/>
        </p:spPr>
      </p:pic>
      <p:pic>
        <p:nvPicPr>
          <p:cNvPr id="9221" name="Picture 5" descr="H:\A.S.TEFANA\apnea\2009\5ième TWD\les membres de l'association tefana avec le syndicat taaretu lors de l'action de nettoyage en 2009.JPG"/>
          <p:cNvPicPr>
            <a:picLocks noChangeAspect="1" noChangeArrowheads="1"/>
          </p:cNvPicPr>
          <p:nvPr/>
        </p:nvPicPr>
        <p:blipFill>
          <a:blip r:embed="rId4"/>
          <a:srcRect/>
          <a:stretch>
            <a:fillRect/>
          </a:stretch>
        </p:blipFill>
        <p:spPr bwMode="auto">
          <a:xfrm>
            <a:off x="128588" y="2928938"/>
            <a:ext cx="4286250" cy="3214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219"/>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9220"/>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922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500063" y="500063"/>
            <a:ext cx="8229600" cy="1143000"/>
          </a:xfrm>
        </p:spPr>
        <p:txBody>
          <a:bodyPr/>
          <a:lstStyle/>
          <a:p>
            <a:pPr eaLnBrk="1" hangingPunct="1"/>
            <a:r>
              <a:rPr lang="fr-FR" smtClean="0"/>
              <a:t>2010 : </a:t>
            </a:r>
          </a:p>
        </p:txBody>
      </p:sp>
      <p:sp>
        <p:nvSpPr>
          <p:cNvPr id="3" name="Espace réservé du contenu 2"/>
          <p:cNvSpPr>
            <a:spLocks noGrp="1"/>
          </p:cNvSpPr>
          <p:nvPr>
            <p:ph idx="1"/>
          </p:nvPr>
        </p:nvSpPr>
        <p:spPr/>
        <p:txBody>
          <a:bodyPr>
            <a:normAutofit fontScale="62500" lnSpcReduction="20000"/>
          </a:bodyPr>
          <a:lstStyle/>
          <a:p>
            <a:pPr marL="274320" indent="-274320" eaLnBrk="1" fontAlgn="auto" hangingPunct="1">
              <a:spcAft>
                <a:spcPts val="0"/>
              </a:spcAft>
              <a:buClr>
                <a:schemeClr val="accent3"/>
              </a:buClr>
              <a:buFont typeface="Wingdings 2"/>
              <a:buChar char=""/>
              <a:defRPr/>
            </a:pPr>
            <a:r>
              <a:rPr lang="fr-FR" dirty="0" smtClean="0"/>
              <a:t>Cette année, le comité organisateur avait décidé d’étendre la zone de nettoyage de Motu TAHIRI à la baie de Vaitupa. Tandis que les pêcheurs sous marin enchainaient les apnées pour récupérer toutes les immondices, reflet de l’incivisme de la population, les jeunes de l’AS RAUTEA tennis ont longé le littoral pour le nettoyer.</a:t>
            </a:r>
          </a:p>
          <a:p>
            <a:pPr marL="274320" indent="-274320" eaLnBrk="1" fontAlgn="auto" hangingPunct="1">
              <a:spcAft>
                <a:spcPts val="0"/>
              </a:spcAft>
              <a:buClr>
                <a:schemeClr val="accent3"/>
              </a:buClr>
              <a:buFont typeface="Wingdings 2" pitchFamily="18" charset="2"/>
              <a:buNone/>
              <a:defRPr/>
            </a:pPr>
            <a:endParaRPr lang="fr-FR" dirty="0" smtClean="0"/>
          </a:p>
          <a:p>
            <a:pPr marL="274320" indent="-274320" eaLnBrk="1" fontAlgn="auto" hangingPunct="1">
              <a:spcAft>
                <a:spcPts val="0"/>
              </a:spcAft>
              <a:buClr>
                <a:schemeClr val="accent3"/>
              </a:buClr>
              <a:buFont typeface="Wingdings 2"/>
              <a:buChar char=""/>
              <a:defRPr/>
            </a:pPr>
            <a:r>
              <a:rPr lang="fr-FR" dirty="0" smtClean="0"/>
              <a:t>Si dans les premiers temps, on a cru à une baisse du quantitatif des déchets ramassés dans la baie de Vaitupa par rapport à l’année dernière, cela s’est vite estompé puisque au final ce sont pas moins de  </a:t>
            </a:r>
            <a:r>
              <a:rPr lang="fr-FR" b="1" i="1" dirty="0" smtClean="0"/>
              <a:t>3T 27</a:t>
            </a:r>
            <a:r>
              <a:rPr lang="fr-FR" b="1" dirty="0" smtClean="0"/>
              <a:t> de déchets provenant du lagon*</a:t>
            </a:r>
            <a:r>
              <a:rPr lang="fr-FR" dirty="0" smtClean="0"/>
              <a:t> qui ont été ramassées. Pneus, vieilles nasses, filets, batteries, et autres déchets en tous genres ont nécessité l’intervention des engins lourds de la mairie pour être acheminés vers le dépotoir… </a:t>
            </a:r>
          </a:p>
          <a:p>
            <a:pPr marL="274320" indent="-274320" eaLnBrk="1" fontAlgn="auto" hangingPunct="1">
              <a:spcAft>
                <a:spcPts val="0"/>
              </a:spcAft>
              <a:buClr>
                <a:schemeClr val="accent3"/>
              </a:buClr>
              <a:buFont typeface="Wingdings 2" pitchFamily="18" charset="2"/>
              <a:buNone/>
              <a:defRPr/>
            </a:pPr>
            <a:endParaRPr lang="fr-FR" dirty="0" smtClean="0"/>
          </a:p>
          <a:p>
            <a:pPr marL="274320" indent="-274320" eaLnBrk="1" fontAlgn="auto" hangingPunct="1">
              <a:spcAft>
                <a:spcPts val="0"/>
              </a:spcAft>
              <a:buClr>
                <a:schemeClr val="accent3"/>
              </a:buClr>
              <a:buFont typeface="Wingdings 2"/>
              <a:buChar char=""/>
              <a:defRPr/>
            </a:pPr>
            <a:r>
              <a:rPr lang="fr-FR" dirty="0" smtClean="0"/>
              <a:t>« </a:t>
            </a:r>
            <a:r>
              <a:rPr lang="fr-FR" i="1" dirty="0" smtClean="0"/>
              <a:t>Nous avons repéré un gros bateau qui a coulé en face du </a:t>
            </a:r>
            <a:r>
              <a:rPr lang="fr-FR" i="1" dirty="0" err="1" smtClean="0"/>
              <a:t>Beachcomber</a:t>
            </a:r>
            <a:r>
              <a:rPr lang="fr-FR" i="1" dirty="0" smtClean="0"/>
              <a:t> et nous avons réussi à sortir les batteries ainsi que la grosse cuve où se trouvait encore du mazout… nous avons du utiliser des bouées pour les sortir de l’eau</a:t>
            </a:r>
            <a:r>
              <a:rPr lang="fr-FR" dirty="0" smtClean="0"/>
              <a:t>… » S’expriment  avec désolation Joël DROLLET et Dell LAMARTINIERE, pêcheurs de l’AS Tefana.</a:t>
            </a:r>
          </a:p>
          <a:p>
            <a:pPr marL="274320" indent="-274320" eaLnBrk="1" fontAlgn="auto" hangingPunct="1">
              <a:spcAft>
                <a:spcPts val="0"/>
              </a:spcAft>
              <a:buClr>
                <a:schemeClr val="accent3"/>
              </a:buClr>
              <a:buFont typeface="Wingdings 2" pitchFamily="18" charset="2"/>
              <a:buNone/>
              <a:defRPr/>
            </a:pPr>
            <a:endParaRPr lang="fr-FR" dirty="0" smtClean="0"/>
          </a:p>
          <a:p>
            <a:pPr marL="274320" indent="-274320" eaLnBrk="1" fontAlgn="auto" hangingPunct="1">
              <a:spcAft>
                <a:spcPts val="0"/>
              </a:spcAft>
              <a:buClr>
                <a:schemeClr val="accent3"/>
              </a:buClr>
              <a:buFont typeface="Wingdings 2"/>
              <a:buChar char=""/>
              <a:defRPr/>
            </a:pPr>
            <a:r>
              <a:rPr lang="fr-FR" dirty="0" smtClean="0"/>
              <a:t>Du côté du littoral, les jeunes de l’AS RAUTEA ont ramassés </a:t>
            </a:r>
            <a:r>
              <a:rPr lang="fr-FR" b="1" dirty="0" smtClean="0"/>
              <a:t>1T92 de déchets*…</a:t>
            </a:r>
            <a:endParaRPr lang="fr-FR" dirty="0" smtClean="0"/>
          </a:p>
          <a:p>
            <a:pPr marL="274320" indent="-274320" eaLnBrk="1" fontAlgn="auto" hangingPunct="1">
              <a:spcAft>
                <a:spcPts val="0"/>
              </a:spcAft>
              <a:buClr>
                <a:schemeClr val="accent3"/>
              </a:buClr>
              <a:buFont typeface="Wingdings 2"/>
              <a:buChar char=""/>
              <a:defRPr/>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p:txBody>
          <a:bodyPr/>
          <a:lstStyle/>
          <a:p>
            <a:pPr eaLnBrk="1" hangingPunct="1"/>
            <a:endParaRPr lang="fr-FR" smtClean="0"/>
          </a:p>
        </p:txBody>
      </p:sp>
      <p:pic>
        <p:nvPicPr>
          <p:cNvPr id="11267" name="Picture 2" descr="H:\A.S.TEFANA\apnea\2010\twd ième\beaucoup de bateaux avaent été mobilisés pour acheminer les déchets vers le lieu de ramassage en 2010.JPG"/>
          <p:cNvPicPr>
            <a:picLocks noGrp="1" noChangeAspect="1" noChangeArrowheads="1"/>
          </p:cNvPicPr>
          <p:nvPr>
            <p:ph idx="1"/>
          </p:nvPr>
        </p:nvPicPr>
        <p:blipFill>
          <a:blip r:embed="rId2"/>
          <a:srcRect/>
          <a:stretch>
            <a:fillRect/>
          </a:stretch>
        </p:blipFill>
        <p:spPr>
          <a:xfrm>
            <a:off x="428625" y="357188"/>
            <a:ext cx="4000500" cy="3000375"/>
          </a:xfrm>
          <a:noFill/>
        </p:spPr>
      </p:pic>
      <p:pic>
        <p:nvPicPr>
          <p:cNvPr id="11268" name="Picture 3" descr="H:\A.S.TEFANA\apnea\2010\twd ième\Bien pauvre image à offrir à nos enfants.JPG"/>
          <p:cNvPicPr>
            <a:picLocks noChangeAspect="1" noChangeArrowheads="1"/>
          </p:cNvPicPr>
          <p:nvPr/>
        </p:nvPicPr>
        <p:blipFill>
          <a:blip r:embed="rId3"/>
          <a:srcRect/>
          <a:stretch>
            <a:fillRect/>
          </a:stretch>
        </p:blipFill>
        <p:spPr bwMode="auto">
          <a:xfrm>
            <a:off x="4714875" y="642938"/>
            <a:ext cx="3524250" cy="2643187"/>
          </a:xfrm>
          <a:prstGeom prst="rect">
            <a:avLst/>
          </a:prstGeom>
          <a:noFill/>
          <a:ln w="9525">
            <a:noFill/>
            <a:miter lim="800000"/>
            <a:headEnd/>
            <a:tailEnd/>
          </a:ln>
        </p:spPr>
      </p:pic>
      <p:pic>
        <p:nvPicPr>
          <p:cNvPr id="11269" name="Picture 4" descr="H:\A.S.TEFANA\apnea\2010\twd ième\CIMG0957.JPG"/>
          <p:cNvPicPr>
            <a:picLocks noChangeAspect="1" noChangeArrowheads="1"/>
          </p:cNvPicPr>
          <p:nvPr/>
        </p:nvPicPr>
        <p:blipFill>
          <a:blip r:embed="rId4"/>
          <a:srcRect/>
          <a:stretch>
            <a:fillRect/>
          </a:stretch>
        </p:blipFill>
        <p:spPr bwMode="auto">
          <a:xfrm>
            <a:off x="571500" y="3571875"/>
            <a:ext cx="3571875" cy="2679700"/>
          </a:xfrm>
          <a:prstGeom prst="rect">
            <a:avLst/>
          </a:prstGeom>
          <a:noFill/>
          <a:ln w="9525">
            <a:noFill/>
            <a:miter lim="800000"/>
            <a:headEnd/>
            <a:tailEnd/>
          </a:ln>
        </p:spPr>
      </p:pic>
      <p:pic>
        <p:nvPicPr>
          <p:cNvPr id="11270" name="Picture 5" descr="H:\A.S.TEFANA\apnea\2010\twd ième\CIMG0959.JPG"/>
          <p:cNvPicPr>
            <a:picLocks noChangeAspect="1" noChangeArrowheads="1"/>
          </p:cNvPicPr>
          <p:nvPr/>
        </p:nvPicPr>
        <p:blipFill>
          <a:blip r:embed="rId5"/>
          <a:srcRect/>
          <a:stretch>
            <a:fillRect/>
          </a:stretch>
        </p:blipFill>
        <p:spPr bwMode="auto">
          <a:xfrm>
            <a:off x="4714875" y="3714750"/>
            <a:ext cx="38100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1267"/>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1268"/>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1269"/>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1127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re 1"/>
          <p:cNvSpPr>
            <a:spLocks noGrp="1"/>
          </p:cNvSpPr>
          <p:nvPr>
            <p:ph type="title"/>
          </p:nvPr>
        </p:nvSpPr>
        <p:spPr>
          <a:xfrm>
            <a:off x="428625" y="214313"/>
            <a:ext cx="8229600" cy="1143000"/>
          </a:xfrm>
        </p:spPr>
        <p:txBody>
          <a:bodyPr/>
          <a:lstStyle/>
          <a:p>
            <a:pPr eaLnBrk="1" hangingPunct="1"/>
            <a:r>
              <a:rPr lang="fr-FR" smtClean="0"/>
              <a:t>2011 : plus de 6 tonnes … </a:t>
            </a:r>
          </a:p>
        </p:txBody>
      </p:sp>
      <p:sp>
        <p:nvSpPr>
          <p:cNvPr id="2052" name="Espace réservé du contenu 2"/>
          <p:cNvSpPr>
            <a:spLocks noGrp="1"/>
          </p:cNvSpPr>
          <p:nvPr>
            <p:ph idx="1"/>
          </p:nvPr>
        </p:nvSpPr>
        <p:spPr/>
        <p:txBody>
          <a:bodyPr/>
          <a:lstStyle/>
          <a:p>
            <a:pPr eaLnBrk="1" hangingPunct="1"/>
            <a:endParaRPr lang="fr-FR" smtClean="0"/>
          </a:p>
        </p:txBody>
      </p:sp>
      <p:graphicFrame>
        <p:nvGraphicFramePr>
          <p:cNvPr id="12292" name="Object 4"/>
          <p:cNvGraphicFramePr>
            <a:graphicFrameLocks noChangeAspect="1"/>
          </p:cNvGraphicFramePr>
          <p:nvPr/>
        </p:nvGraphicFramePr>
        <p:xfrm>
          <a:off x="500063" y="1500188"/>
          <a:ext cx="3919537" cy="4929187"/>
        </p:xfrm>
        <a:graphic>
          <a:graphicData uri="http://schemas.openxmlformats.org/presentationml/2006/ole">
            <p:oleObj spid="_x0000_s2050" name="Acrobat Document" r:id="rId3" imgW="8372475" imgH="10534650" progId="AcroExch.Document.7">
              <p:embed/>
            </p:oleObj>
          </a:graphicData>
        </a:graphic>
      </p:graphicFrame>
      <p:pic>
        <p:nvPicPr>
          <p:cNvPr id="12294" name="Picture 6"/>
          <p:cNvPicPr>
            <a:picLocks noChangeAspect="1" noChangeArrowheads="1"/>
          </p:cNvPicPr>
          <p:nvPr/>
        </p:nvPicPr>
        <p:blipFill>
          <a:blip r:embed="rId4"/>
          <a:srcRect/>
          <a:stretch>
            <a:fillRect/>
          </a:stretch>
        </p:blipFill>
        <p:spPr bwMode="auto">
          <a:xfrm>
            <a:off x="4786313" y="1393825"/>
            <a:ext cx="3867150" cy="5021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229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1229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111</TotalTime>
  <Words>398</Words>
  <Application>Microsoft Office PowerPoint</Application>
  <PresentationFormat>Affichage à l'écran (4:3)</PresentationFormat>
  <Paragraphs>28</Paragraphs>
  <Slides>15</Slides>
  <Notes>0</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15</vt:i4>
      </vt:variant>
    </vt:vector>
  </HeadingPairs>
  <TitlesOfParts>
    <vt:vector size="21" baseType="lpstr">
      <vt:lpstr>Arial</vt:lpstr>
      <vt:lpstr>Calibri</vt:lpstr>
      <vt:lpstr>Constantia</vt:lpstr>
      <vt:lpstr>Wingdings 2</vt:lpstr>
      <vt:lpstr>Débit</vt:lpstr>
      <vt:lpstr>Adobe Acrobat Document</vt:lpstr>
      <vt:lpstr>Tefana Water days</vt:lpstr>
      <vt:lpstr>2008 : ramassage de taramea</vt:lpstr>
      <vt:lpstr>2008 : ramassage de taramea</vt:lpstr>
      <vt:lpstr>2009 : nettoyage de la baie de Vaitupa</vt:lpstr>
      <vt:lpstr>Diapositive 5</vt:lpstr>
      <vt:lpstr>Diapositive 6</vt:lpstr>
      <vt:lpstr>2010 : </vt:lpstr>
      <vt:lpstr>Diapositive 8</vt:lpstr>
      <vt:lpstr>2011 : plus de 6 tonnes … </vt:lpstr>
      <vt:lpstr>2011 : plus de 6 tonnes … </vt:lpstr>
      <vt:lpstr>2011 : plus de 6 tonnes … </vt:lpstr>
      <vt:lpstr>2012 :: Apologie d’un auto empoisonnement où « m’enfoutisme » prime sur éco-civisme.  </vt:lpstr>
      <vt:lpstr>Diapositive 13</vt:lpstr>
      <vt:lpstr>Diapositive 14</vt:lpstr>
      <vt:lpstr> et 2013 ? ….</vt:lpstr>
    </vt:vector>
  </TitlesOfParts>
  <Company>Le nom de votre Firme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Tefana Water days</dc:title>
  <dc:creator>audrey</dc:creator>
  <cp:lastModifiedBy>audrey</cp:lastModifiedBy>
  <cp:revision>13</cp:revision>
  <dcterms:created xsi:type="dcterms:W3CDTF">2013-08-06T01:53:19Z</dcterms:created>
  <dcterms:modified xsi:type="dcterms:W3CDTF">2013-08-06T21:36:36Z</dcterms:modified>
</cp:coreProperties>
</file>