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0" r:id="rId12"/>
    <p:sldId id="266" r:id="rId13"/>
    <p:sldId id="267" r:id="rId14"/>
    <p:sldId id="272" r:id="rId15"/>
    <p:sldId id="273" r:id="rId16"/>
    <p:sldId id="288" r:id="rId17"/>
    <p:sldId id="275" r:id="rId18"/>
    <p:sldId id="289" r:id="rId19"/>
    <p:sldId id="286" r:id="rId20"/>
    <p:sldId id="276" r:id="rId21"/>
    <p:sldId id="278" r:id="rId22"/>
    <p:sldId id="277" r:id="rId23"/>
    <p:sldId id="279" r:id="rId24"/>
    <p:sldId id="284" r:id="rId25"/>
    <p:sldId id="280" r:id="rId26"/>
    <p:sldId id="291" r:id="rId27"/>
  </p:sldIdLst>
  <p:sldSz cx="9144000" cy="6858000" type="screen4x3"/>
  <p:notesSz cx="6881813" cy="100155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77" autoAdjust="0"/>
  </p:normalViewPr>
  <p:slideViewPr>
    <p:cSldViewPr>
      <p:cViewPr>
        <p:scale>
          <a:sx n="66" d="100"/>
          <a:sy n="66" d="100"/>
        </p:scale>
        <p:origin x="-1200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ur\commun\PORTEURS%20DE%20PROJETS\Foyer%20des%20Jeunes%20Travailleurs\Travail%20VAhina\Base%20de%20Donnee%20Questionnaire%20-%20FJTP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ur\commun\PORTEURS%20DE%20PROJETS\Foyer%20des%20Jeunes%20Travailleurs\Travail%20VAhina\Base%20de%20Donnee%20Questionnaire%20-%20FJTP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ahinui\Desktop\Classeur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ur\commun\PORTEURS%20DE%20PROJETS\Foyer%20des%20Jeunes%20Travailleurs\Travail%20VAhina\Questionnaire%20Foyer%20Jeunes%20Pirae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pivotSource>
    <c:name>[Base de Donnee Questionnaire - FJTP.xlsx]TCDHeberg!Tableau croisé dynamique1</c:name>
    <c:fmtId val="23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Percent val="1"/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Percent val="1"/>
        </c:dLbl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Percent val="1"/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Percent val="1"/>
        </c:dLbl>
      </c:pivotFmt>
    </c:pivotFmts>
    <c:plotArea>
      <c:layout>
        <c:manualLayout>
          <c:layoutTarget val="inner"/>
          <c:xMode val="edge"/>
          <c:yMode val="edge"/>
          <c:x val="0.1766121099579189"/>
          <c:y val="3.2788713910761165E-2"/>
          <c:w val="0.45725738578838521"/>
          <c:h val="0.86847149314669025"/>
        </c:manualLayout>
      </c:layout>
      <c:pieChart>
        <c:varyColors val="1"/>
        <c:ser>
          <c:idx val="0"/>
          <c:order val="0"/>
          <c:tx>
            <c:strRef>
              <c:f>TCDHeberg!$B$3</c:f>
              <c:strCache>
                <c:ptCount val="1"/>
                <c:pt idx="0">
                  <c:v>Total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/>
                </a:pPr>
                <a:endParaRPr lang="fr-FR"/>
              </a:p>
            </c:txPr>
            <c:showPercent val="1"/>
            <c:showLeaderLines val="1"/>
          </c:dLbls>
          <c:cat>
            <c:strRef>
              <c:f>TCDHeberg!$A$4:$A$9</c:f>
              <c:strCache>
                <c:ptCount val="5"/>
                <c:pt idx="0">
                  <c:v>Famille</c:v>
                </c:pt>
                <c:pt idx="1">
                  <c:v>Couple</c:v>
                </c:pt>
                <c:pt idx="2">
                  <c:v>Colocation</c:v>
                </c:pt>
                <c:pt idx="3">
                  <c:v>Seul</c:v>
                </c:pt>
                <c:pt idx="4">
                  <c:v>NR</c:v>
                </c:pt>
              </c:strCache>
            </c:strRef>
          </c:cat>
          <c:val>
            <c:numRef>
              <c:f>TCDHeberg!$B$4:$B$9</c:f>
              <c:numCache>
                <c:formatCode>0.00%</c:formatCode>
                <c:ptCount val="5"/>
                <c:pt idx="0">
                  <c:v>0.53692207252655966</c:v>
                </c:pt>
                <c:pt idx="1">
                  <c:v>0.26965398539972713</c:v>
                </c:pt>
                <c:pt idx="2">
                  <c:v>4.6180782242269555E-2</c:v>
                </c:pt>
                <c:pt idx="3">
                  <c:v>9.8350050448097859E-2</c:v>
                </c:pt>
                <c:pt idx="4">
                  <c:v>4.8893109383346192E-2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78706953221340981"/>
          <c:y val="0.13329943132108496"/>
          <c:w val="0.19830523926739518"/>
          <c:h val="0.73340077282006411"/>
        </c:manualLayout>
      </c:layout>
    </c:legend>
    <c:plotVisOnly val="1"/>
    <c:dispBlanksAs val="zero"/>
  </c:chart>
  <c:externalData r:id="rId1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pivotSource>
    <c:name>[Base de Donnee Questionnaire - FJTP.xlsx]TCDLogement!Tableau croisé dynamique1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200"/>
              </a:pPr>
              <a:endParaRPr lang="fr-FR"/>
            </a:p>
          </c:txPr>
          <c:showPercent val="1"/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Val val="1"/>
        </c:dLbl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Val val="1"/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Val val="1"/>
        </c:dLbl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Val val="1"/>
        </c:dLbl>
      </c:pivotFmt>
      <c:pivotFmt>
        <c:idx val="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Val val="1"/>
        </c:dLbl>
      </c:pivotFmt>
      <c:pivotFmt>
        <c:idx val="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Val val="1"/>
        </c:dLbl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Val val="1"/>
        </c:dLbl>
      </c:pivotFmt>
      <c:pivotFmt>
        <c:idx val="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Val val="1"/>
        </c:dLbl>
      </c:pivotFmt>
      <c:pivotFmt>
        <c:idx val="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Val val="1"/>
        </c:dLbl>
      </c:pivotFmt>
    </c:pivotFmts>
    <c:plotArea>
      <c:layout>
        <c:manualLayout>
          <c:layoutTarget val="inner"/>
          <c:xMode val="edge"/>
          <c:yMode val="edge"/>
          <c:x val="0.13597220332092458"/>
          <c:y val="0.16974726022505443"/>
          <c:w val="0.67618021319073818"/>
          <c:h val="0.76710106888812835"/>
        </c:manualLayout>
      </c:layout>
      <c:barChart>
        <c:barDir val="bar"/>
        <c:grouping val="stacked"/>
        <c:ser>
          <c:idx val="0"/>
          <c:order val="0"/>
          <c:tx>
            <c:strRef>
              <c:f>TCDLogement!$B$3</c:f>
              <c:strCache>
                <c:ptCount val="1"/>
                <c:pt idx="0">
                  <c:v>Total</c:v>
                </c:pt>
              </c:strCache>
            </c:strRef>
          </c:tx>
          <c:cat>
            <c:strRef>
              <c:f>TCDLogement!$A$4:$A$7</c:f>
              <c:strCache>
                <c:ptCount val="3"/>
                <c:pt idx="0">
                  <c:v>ND</c:v>
                </c:pt>
                <c:pt idx="1">
                  <c:v>OUI</c:v>
                </c:pt>
                <c:pt idx="2">
                  <c:v>OUI/NON</c:v>
                </c:pt>
              </c:strCache>
            </c:strRef>
          </c:cat>
          <c:val>
            <c:numRef>
              <c:f>TCDLogement!$B$4:$B$7</c:f>
              <c:numCache>
                <c:formatCode>General</c:formatCode>
                <c:ptCount val="3"/>
                <c:pt idx="0">
                  <c:v>33</c:v>
                </c:pt>
                <c:pt idx="1">
                  <c:v>79</c:v>
                </c:pt>
                <c:pt idx="2">
                  <c:v>3</c:v>
                </c:pt>
              </c:numCache>
            </c:numRef>
          </c:val>
        </c:ser>
        <c:gapWidth val="100"/>
        <c:overlap val="100"/>
        <c:axId val="84741504"/>
        <c:axId val="84739968"/>
      </c:barChart>
      <c:valAx>
        <c:axId val="84739968"/>
        <c:scaling>
          <c:orientation val="minMax"/>
        </c:scaling>
        <c:axPos val="b"/>
        <c:majorGridlines/>
        <c:numFmt formatCode="General" sourceLinked="1"/>
        <c:tickLblPos val="nextTo"/>
        <c:crossAx val="84741504"/>
        <c:crosses val="autoZero"/>
        <c:crossBetween val="between"/>
      </c:valAx>
      <c:catAx>
        <c:axId val="84741504"/>
        <c:scaling>
          <c:orientation val="minMax"/>
        </c:scaling>
        <c:axPos val="l"/>
        <c:tickLblPos val="nextTo"/>
        <c:crossAx val="84739968"/>
        <c:crosses val="autoZero"/>
        <c:auto val="1"/>
        <c:lblAlgn val="ctr"/>
        <c:lblOffset val="100"/>
      </c:catAx>
    </c:plotArea>
    <c:legend>
      <c:legendPos val="r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zero"/>
  </c:chart>
  <c:externalData r:id="rId1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pivotSource>
    <c:name>[Base de Donnee Questionnaire - FJTP.xlsx]TCDInteret!Tableau croisé dynamique1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Percent val="1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Percent val="1"/>
        </c:dLbl>
      </c:pivotFmt>
    </c:pivotFmts>
    <c:view3D>
      <c:rotX val="75"/>
      <c:perspective val="30"/>
    </c:view3D>
    <c:plotArea>
      <c:layout>
        <c:manualLayout>
          <c:layoutTarget val="inner"/>
          <c:xMode val="edge"/>
          <c:yMode val="edge"/>
          <c:x val="0.202877509016409"/>
          <c:y val="3.8403377288682504E-2"/>
          <c:w val="0.51768613455692059"/>
          <c:h val="0.86696834582423898"/>
        </c:manualLayout>
      </c:layout>
      <c:pie3DChart>
        <c:varyColors val="1"/>
        <c:ser>
          <c:idx val="0"/>
          <c:order val="0"/>
          <c:tx>
            <c:strRef>
              <c:f>TCDInteret!$B$3</c:f>
              <c:strCache>
                <c:ptCount val="1"/>
                <c:pt idx="0">
                  <c:v>Total</c:v>
                </c:pt>
              </c:strCache>
            </c:strRef>
          </c:tx>
          <c:explosion val="25"/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9.9707887233520212E-2"/>
                  <c:y val="0.2077336116118020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130 </a:t>
                    </a:r>
                  </a:p>
                  <a:p>
                    <a:r>
                      <a:rPr lang="en-US" dirty="0" smtClean="0"/>
                      <a:t>(22%)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1.5507184803338469E-2"/>
                  <c:y val="-4.258293014578042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</a:p>
                  <a:p>
                    <a:r>
                      <a:rPr lang="en-US" dirty="0" smtClean="0"/>
                      <a:t>(0%)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231</a:t>
                    </a:r>
                  </a:p>
                  <a:p>
                    <a:r>
                      <a:rPr lang="en-US" dirty="0" smtClean="0"/>
                      <a:t> (40%)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3"/>
              <c:layout>
                <c:manualLayout>
                  <c:x val="0.13953605619441573"/>
                  <c:y val="6.30136293204319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218</a:t>
                    </a:r>
                  </a:p>
                  <a:p>
                    <a:r>
                      <a:rPr lang="en-US" dirty="0" smtClean="0"/>
                      <a:t> (38%)</a:t>
                    </a:r>
                    <a:endParaRPr lang="en-US" dirty="0"/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Val val="1"/>
            <c:showPercent val="1"/>
            <c:showLeaderLines val="1"/>
          </c:dLbls>
          <c:cat>
            <c:strRef>
              <c:f>TCDInteret!$A$4:$A$8</c:f>
              <c:strCache>
                <c:ptCount val="4"/>
                <c:pt idx="0">
                  <c:v>OUI</c:v>
                </c:pt>
                <c:pt idx="1">
                  <c:v>OUI/NON</c:v>
                </c:pt>
                <c:pt idx="2">
                  <c:v>NON</c:v>
                </c:pt>
                <c:pt idx="3">
                  <c:v>ND</c:v>
                </c:pt>
              </c:strCache>
            </c:strRef>
          </c:cat>
          <c:val>
            <c:numRef>
              <c:f>TCDInteret!$B$4:$B$8</c:f>
              <c:numCache>
                <c:formatCode>General</c:formatCode>
                <c:ptCount val="4"/>
                <c:pt idx="0">
                  <c:v>130</c:v>
                </c:pt>
                <c:pt idx="1">
                  <c:v>1</c:v>
                </c:pt>
                <c:pt idx="2">
                  <c:v>231</c:v>
                </c:pt>
                <c:pt idx="3">
                  <c:v>218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83231348779243941"/>
          <c:y val="0.38752174050532801"/>
          <c:w val="0.15809418606846951"/>
          <c:h val="0.32937418967207793"/>
        </c:manualLayout>
      </c:layout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zero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pieChart>
        <c:varyColors val="1"/>
        <c:firstSliceAng val="0"/>
      </c:pieChart>
    </c:plotArea>
    <c:legend>
      <c:legendPos val="r"/>
      <c:layout>
        <c:manualLayout>
          <c:xMode val="edge"/>
          <c:yMode val="edge"/>
          <c:x val="0.78952909011373573"/>
          <c:y val="0.14696505983253186"/>
          <c:w val="0.14102646544181976"/>
          <c:h val="0.24598820325766976"/>
        </c:manualLayout>
      </c:layout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045471993824241"/>
          <c:y val="9.5877167175595746E-2"/>
          <c:w val="0.84787540181442977"/>
          <c:h val="0.55135677491252189"/>
        </c:manualLayout>
      </c:layout>
      <c:barChart>
        <c:barDir val="col"/>
        <c:grouping val="clustered"/>
        <c:ser>
          <c:idx val="0"/>
          <c:order val="0"/>
          <c:tx>
            <c:strRef>
              <c:f>'accompagnement, conseil'!$J$17</c:f>
              <c:strCache>
                <c:ptCount val="1"/>
                <c:pt idx="0">
                  <c:v>Rechercher un métier</c:v>
                </c:pt>
              </c:strCache>
            </c:strRef>
          </c:tx>
          <c:cat>
            <c:strRef>
              <c:f>'accompagnement, conseil'!$I$22</c:f>
              <c:strCache>
                <c:ptCount val="1"/>
                <c:pt idx="0">
                  <c:v>Tout le monde</c:v>
                </c:pt>
              </c:strCache>
            </c:strRef>
          </c:cat>
          <c:val>
            <c:numRef>
              <c:f>'accompagnement, conseil'!$J$22</c:f>
              <c:numCache>
                <c:formatCode>General</c:formatCode>
                <c:ptCount val="1"/>
                <c:pt idx="0">
                  <c:v>232</c:v>
                </c:pt>
              </c:numCache>
            </c:numRef>
          </c:val>
        </c:ser>
        <c:ser>
          <c:idx val="2"/>
          <c:order val="1"/>
          <c:tx>
            <c:strRef>
              <c:f>'accompagnement, conseil'!$K$17</c:f>
              <c:strCache>
                <c:ptCount val="1"/>
                <c:pt idx="0">
                  <c:v>Gérer un budget</c:v>
                </c:pt>
              </c:strCache>
            </c:strRef>
          </c:tx>
          <c:cat>
            <c:strRef>
              <c:f>'accompagnement, conseil'!$I$22</c:f>
              <c:strCache>
                <c:ptCount val="1"/>
                <c:pt idx="0">
                  <c:v>Tout le monde</c:v>
                </c:pt>
              </c:strCache>
            </c:strRef>
          </c:cat>
          <c:val>
            <c:numRef>
              <c:f>'accompagnement, conseil'!$K$22</c:f>
              <c:numCache>
                <c:formatCode>General</c:formatCode>
                <c:ptCount val="1"/>
                <c:pt idx="0">
                  <c:v>146</c:v>
                </c:pt>
              </c:numCache>
            </c:numRef>
          </c:val>
        </c:ser>
        <c:ser>
          <c:idx val="4"/>
          <c:order val="2"/>
          <c:tx>
            <c:strRef>
              <c:f>'accompagnement, conseil'!$L$17</c:f>
              <c:strCache>
                <c:ptCount val="1"/>
                <c:pt idx="0">
                  <c:v>Soutien Scolaire</c:v>
                </c:pt>
              </c:strCache>
            </c:strRef>
          </c:tx>
          <c:cat>
            <c:strRef>
              <c:f>'accompagnement, conseil'!$I$22</c:f>
              <c:strCache>
                <c:ptCount val="1"/>
                <c:pt idx="0">
                  <c:v>Tout le monde</c:v>
                </c:pt>
              </c:strCache>
            </c:strRef>
          </c:cat>
          <c:val>
            <c:numRef>
              <c:f>'accompagnement, conseil'!$L$22</c:f>
              <c:numCache>
                <c:formatCode>General</c:formatCode>
                <c:ptCount val="1"/>
                <c:pt idx="0">
                  <c:v>138</c:v>
                </c:pt>
              </c:numCache>
            </c:numRef>
          </c:val>
        </c:ser>
        <c:ser>
          <c:idx val="3"/>
          <c:order val="3"/>
          <c:tx>
            <c:strRef>
              <c:f>'accompagnement, conseil'!$M$17</c:f>
              <c:strCache>
                <c:ptCount val="1"/>
                <c:pt idx="0">
                  <c:v>Santé</c:v>
                </c:pt>
              </c:strCache>
            </c:strRef>
          </c:tx>
          <c:cat>
            <c:strRef>
              <c:f>'accompagnement, conseil'!$I$22</c:f>
              <c:strCache>
                <c:ptCount val="1"/>
                <c:pt idx="0">
                  <c:v>Tout le monde</c:v>
                </c:pt>
              </c:strCache>
            </c:strRef>
          </c:cat>
          <c:val>
            <c:numRef>
              <c:f>'accompagnement, conseil'!$M$22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</c:ser>
        <c:ser>
          <c:idx val="5"/>
          <c:order val="4"/>
          <c:tx>
            <c:strRef>
              <c:f>'accompagnement, conseil'!$N$17</c:f>
              <c:strCache>
                <c:ptCount val="1"/>
                <c:pt idx="0">
                  <c:v>Etre un bon locataire</c:v>
                </c:pt>
              </c:strCache>
            </c:strRef>
          </c:tx>
          <c:cat>
            <c:strRef>
              <c:f>'accompagnement, conseil'!$I$22</c:f>
              <c:strCache>
                <c:ptCount val="1"/>
                <c:pt idx="0">
                  <c:v>Tout le monde</c:v>
                </c:pt>
              </c:strCache>
            </c:strRef>
          </c:cat>
          <c:val>
            <c:numRef>
              <c:f>'accompagnement, conseil'!$N$22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</c:ser>
        <c:dLbls>
          <c:showVal val="1"/>
        </c:dLbls>
        <c:gapWidth val="75"/>
        <c:axId val="106528128"/>
        <c:axId val="106550400"/>
      </c:barChart>
      <c:catAx>
        <c:axId val="106528128"/>
        <c:scaling>
          <c:orientation val="minMax"/>
        </c:scaling>
        <c:delete val="1"/>
        <c:axPos val="b"/>
        <c:majorTickMark val="none"/>
        <c:tickLblPos val="none"/>
        <c:crossAx val="106550400"/>
        <c:crosses val="autoZero"/>
        <c:auto val="1"/>
        <c:lblAlgn val="ctr"/>
        <c:lblOffset val="100"/>
      </c:catAx>
      <c:valAx>
        <c:axId val="106550400"/>
        <c:scaling>
          <c:orientation val="minMax"/>
        </c:scaling>
        <c:axPos val="l"/>
        <c:numFmt formatCode="General" sourceLinked="1"/>
        <c:majorTickMark val="none"/>
        <c:tickLblPos val="nextTo"/>
        <c:crossAx val="1065281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69748279675569336"/>
          <c:w val="1"/>
          <c:h val="0.24996392236092119"/>
        </c:manualLayout>
      </c:layout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</c:chart>
  <c:txPr>
    <a:bodyPr/>
    <a:lstStyle/>
    <a:p>
      <a:pPr>
        <a:defRPr sz="1200"/>
      </a:pPr>
      <a:endParaRPr lang="fr-F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1A44B-5998-48C0-9319-71EB99FFD536}" type="datetimeFigureOut">
              <a:rPr lang="fr-FR" smtClean="0"/>
              <a:t>19/11/2012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230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97313" y="951230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637D7-3053-4970-B44F-734C1DCED3E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0E0C4BB8-5D25-49E7-9E2F-70835F14A867}" type="datetimeFigureOut">
              <a:rPr lang="fr-FR" smtClean="0"/>
              <a:pPr/>
              <a:t>19/11/2012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182" y="4757381"/>
            <a:ext cx="5505450" cy="4506992"/>
          </a:xfrm>
          <a:prstGeom prst="rect">
            <a:avLst/>
          </a:prstGeom>
        </p:spPr>
        <p:txBody>
          <a:bodyPr vert="horz" lIns="96551" tIns="48276" rIns="96551" bIns="48276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67CD3C30-BB11-45E5-8058-165333112E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7153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Jeunes en post-bac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80A1-554B-0644-9C4D-11D989ECA0AE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251691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Parmi eux, 22% souhaitent accéder à un logement de type foyer. IL ENVISAGE de quitter leur logement pour un hébergement en foyer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6A24FF-2799-48AC-AA07-EB004582456D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58% souhaitent</a:t>
            </a:r>
            <a:r>
              <a:rPr lang="fr-FR" baseline="0" dirty="0" smtClean="0"/>
              <a:t> une cohabitation avec 48% d’entre eux pour un hébergement pour 2 personnes, 25% à 3, 17% à 4, 7% à +5.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80A1-554B-0644-9C4D-11D989ECA0AE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58% souhaitent</a:t>
            </a:r>
            <a:r>
              <a:rPr lang="fr-FR" baseline="0" dirty="0" smtClean="0"/>
              <a:t> une cohabitation avec 48% d’entre eux pour un hébergement pour 2 personnes, 25% à 3, 17% à 4, 7% à +5.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80A1-554B-0644-9C4D-11D989ECA0AE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Lieu a proximité des </a:t>
            </a:r>
            <a:r>
              <a:rPr lang="fr-FR" dirty="0" err="1" smtClean="0"/>
              <a:t>etbts</a:t>
            </a:r>
            <a:r>
              <a:rPr lang="fr-FR" dirty="0" smtClean="0"/>
              <a:t> scolaires, commerces , transports en commun et complexes sportifs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80A1-554B-0644-9C4D-11D989ECA0AE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Majorité est</a:t>
            </a:r>
            <a:r>
              <a:rPr lang="fr-FR" baseline="0" dirty="0" smtClean="0"/>
              <a:t> concentrée sur la formation de BTS: 61,21 %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80A1-554B-0644-9C4D-11D989ECA0AE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L’origine des étudiants sont</a:t>
            </a:r>
            <a:r>
              <a:rPr lang="fr-FR" baseline="0" dirty="0" smtClean="0"/>
              <a:t> les IDV, comme la répartition de la population au dernier recensement</a:t>
            </a:r>
          </a:p>
          <a:p>
            <a:r>
              <a:rPr lang="fr-FR" baseline="0" dirty="0" smtClean="0"/>
              <a:t>Certes 54 % vivent en famille, mais on peut souligner que 14 % , soit 81 personnes, vivent de manière autonomes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80A1-554B-0644-9C4D-11D989ECA0AE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5515">
              <a:defRPr/>
            </a:pPr>
            <a:r>
              <a:rPr lang="fr-FR" dirty="0" smtClean="0"/>
              <a:t>Hors IFSI, RU</a:t>
            </a:r>
            <a:r>
              <a:rPr lang="fr-FR" baseline="0" dirty="0" smtClean="0"/>
              <a:t> et la SAGEP.</a:t>
            </a:r>
            <a:r>
              <a:rPr lang="fr-FR" dirty="0" smtClean="0"/>
              <a:t> </a:t>
            </a:r>
          </a:p>
          <a:p>
            <a:pPr defTabSz="965515">
              <a:defRPr/>
            </a:pPr>
            <a:r>
              <a:rPr lang="fr-FR" dirty="0" smtClean="0"/>
              <a:t>En relation majoritairement avec ceux résidant à l’université ou au foyer des jeunes filles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80A1-554B-0644-9C4D-11D989ECA0AE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dirty="0" smtClean="0"/>
              <a:t>Indépendamment de l’archipel d’origine, 74% habitent au cœur de l’agglomération principalement pour se rapprocher de leur lieu d’activité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Le territoire d’activité des jeunes se situent entre </a:t>
            </a:r>
            <a:r>
              <a:rPr lang="fr-FR" dirty="0" err="1" smtClean="0"/>
              <a:t>Arue</a:t>
            </a:r>
            <a:r>
              <a:rPr lang="fr-FR" dirty="0" smtClean="0"/>
              <a:t> et Punaauia (lieux des enquêtes)</a:t>
            </a:r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2EF7F1-0F85-4F04-AAEF-092D390D52E7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5515">
              <a:defRPr/>
            </a:pPr>
            <a:r>
              <a:rPr lang="fr-FR" dirty="0" smtClean="0"/>
              <a:t>Hors IFSI, RU</a:t>
            </a:r>
            <a:r>
              <a:rPr lang="fr-FR" baseline="0" dirty="0" smtClean="0"/>
              <a:t> et la SAGEP.</a:t>
            </a:r>
            <a:r>
              <a:rPr lang="fr-FR" sz="1300" dirty="0" smtClean="0"/>
              <a:t> </a:t>
            </a:r>
          </a:p>
          <a:p>
            <a:pPr defTabSz="965515">
              <a:defRPr/>
            </a:pPr>
            <a:r>
              <a:rPr lang="fr-FR" sz="1300" dirty="0" smtClean="0"/>
              <a:t>La majorité est boursier et dispose de ressources entre 30 000 et 60 000 Fcp par mois</a:t>
            </a:r>
          </a:p>
          <a:p>
            <a:pPr defTabSz="965515">
              <a:defRPr/>
            </a:pPr>
            <a:r>
              <a:rPr lang="fr-FR" sz="1300" dirty="0" smtClean="0"/>
              <a:t>Les salariés (SEFI, Foyer des Jeunes filles, quelques étudiants) ont entre 60 000 et 140 000 Fcp </a:t>
            </a:r>
          </a:p>
          <a:p>
            <a:pPr defTabSz="965515">
              <a:defRPr/>
            </a:pPr>
            <a:r>
              <a:rPr lang="fr-FR" sz="1300" dirty="0" smtClean="0"/>
              <a:t>Quelques étudiants sont salariés (revenu supérieur à 80 000 Fcp) </a:t>
            </a:r>
          </a:p>
          <a:p>
            <a:pPr defTabSz="965515">
              <a:defRPr/>
            </a:pPr>
            <a:r>
              <a:rPr lang="fr-FR" sz="1300" dirty="0" smtClean="0"/>
              <a:t>5%  d’aides de la part des institutions (CPS et l’ALE)</a:t>
            </a:r>
          </a:p>
          <a:p>
            <a:pPr defTabSz="965515">
              <a:defRPr/>
            </a:pPr>
            <a:endParaRPr lang="fr-FR" sz="1300" dirty="0" smtClean="0"/>
          </a:p>
          <a:p>
            <a:pPr defTabSz="965515">
              <a:defRPr/>
            </a:pPr>
            <a:endParaRPr lang="fr-FR" sz="1300" dirty="0" smtClean="0"/>
          </a:p>
          <a:p>
            <a:pPr defTabSz="965515">
              <a:defRPr/>
            </a:pPr>
            <a:endParaRPr lang="fr-FR" sz="1300" dirty="0" smtClean="0"/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80A1-554B-0644-9C4D-11D989ECA0AE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Hors IFSI, RU</a:t>
            </a:r>
            <a:r>
              <a:rPr lang="fr-FR" baseline="0" dirty="0" smtClean="0"/>
              <a:t> et la SAGEP.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80A1-554B-0644-9C4D-11D989ECA0AE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Hors IFSI, RU</a:t>
            </a:r>
            <a:r>
              <a:rPr lang="fr-FR" baseline="0" dirty="0" smtClean="0"/>
              <a:t> et la SAGEP.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80A1-554B-0644-9C4D-11D989ECA0AE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DAFC-7090-450D-9BDE-F6E39EF5A5CF}" type="datetimeFigureOut">
              <a:rPr lang="fr-FR" smtClean="0"/>
              <a:pPr/>
              <a:t>19/11/2012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0D9B-050D-4655-BA6B-41C026DA89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DAFC-7090-450D-9BDE-F6E39EF5A5CF}" type="datetimeFigureOut">
              <a:rPr lang="fr-FR" smtClean="0"/>
              <a:pPr/>
              <a:t>19/11/2012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0D9B-050D-4655-BA6B-41C026DA89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DAFC-7090-450D-9BDE-F6E39EF5A5CF}" type="datetimeFigureOut">
              <a:rPr lang="fr-FR" smtClean="0"/>
              <a:pPr/>
              <a:t>19/11/2012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0D9B-050D-4655-BA6B-41C026DA89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DAFC-7090-450D-9BDE-F6E39EF5A5CF}" type="datetimeFigureOut">
              <a:rPr lang="fr-FR" smtClean="0"/>
              <a:pPr/>
              <a:t>19/11/2012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0D9B-050D-4655-BA6B-41C026DA89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DAFC-7090-450D-9BDE-F6E39EF5A5CF}" type="datetimeFigureOut">
              <a:rPr lang="fr-FR" smtClean="0"/>
              <a:pPr/>
              <a:t>19/11/2012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0D9B-050D-4655-BA6B-41C026DA89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DAFC-7090-450D-9BDE-F6E39EF5A5CF}" type="datetimeFigureOut">
              <a:rPr lang="fr-FR" smtClean="0"/>
              <a:pPr/>
              <a:t>19/11/2012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0D9B-050D-4655-BA6B-41C026DA89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DAFC-7090-450D-9BDE-F6E39EF5A5CF}" type="datetimeFigureOut">
              <a:rPr lang="fr-FR" smtClean="0"/>
              <a:pPr/>
              <a:t>19/11/2012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0D9B-050D-4655-BA6B-41C026DA89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DAFC-7090-450D-9BDE-F6E39EF5A5CF}" type="datetimeFigureOut">
              <a:rPr lang="fr-FR" smtClean="0"/>
              <a:pPr/>
              <a:t>19/11/2012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0D9B-050D-4655-BA6B-41C026DA89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DAFC-7090-450D-9BDE-F6E39EF5A5CF}" type="datetimeFigureOut">
              <a:rPr lang="fr-FR" smtClean="0"/>
              <a:pPr/>
              <a:t>19/11/2012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0D9B-050D-4655-BA6B-41C026DA89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DAFC-7090-450D-9BDE-F6E39EF5A5CF}" type="datetimeFigureOut">
              <a:rPr lang="fr-FR" smtClean="0"/>
              <a:pPr/>
              <a:t>19/11/2012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0D9B-050D-4655-BA6B-41C026DA89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DAFC-7090-450D-9BDE-F6E39EF5A5CF}" type="datetimeFigureOut">
              <a:rPr lang="fr-FR" smtClean="0"/>
              <a:pPr/>
              <a:t>19/11/2012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0D9B-050D-4655-BA6B-41C026DA89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BDAFC-7090-450D-9BDE-F6E39EF5A5CF}" type="datetimeFigureOut">
              <a:rPr lang="fr-FR" smtClean="0"/>
              <a:pPr/>
              <a:t>19/11/2012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20D9B-050D-4655-BA6B-41C026DA89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0126" y="527688"/>
            <a:ext cx="7134058" cy="549882"/>
          </a:xfrm>
        </p:spPr>
        <p:txBody>
          <a:bodyPr>
            <a:noAutofit/>
          </a:bodyPr>
          <a:lstStyle/>
          <a:p>
            <a:pPr algn="r"/>
            <a:r>
              <a:rPr lang="fr-FR" sz="2200" b="1" dirty="0" smtClean="0">
                <a:solidFill>
                  <a:srgbClr val="1F497D"/>
                </a:solidFill>
              </a:rPr>
              <a:t>BTS SP3S </a:t>
            </a:r>
            <a:br>
              <a:rPr lang="fr-FR" sz="2200" b="1" dirty="0" smtClean="0">
                <a:solidFill>
                  <a:srgbClr val="1F497D"/>
                </a:solidFill>
              </a:rPr>
            </a:br>
            <a:r>
              <a:rPr lang="fr-FR" sz="2200" b="1" dirty="0" smtClean="0">
                <a:solidFill>
                  <a:srgbClr val="1F497D"/>
                </a:solidFill>
              </a:rPr>
              <a:t/>
            </a:r>
            <a:br>
              <a:rPr lang="fr-FR" sz="2200" b="1" dirty="0" smtClean="0">
                <a:solidFill>
                  <a:srgbClr val="1F497D"/>
                </a:solidFill>
              </a:rPr>
            </a:br>
            <a:r>
              <a:rPr lang="fr-FR" sz="2200" b="1" dirty="0" smtClean="0">
                <a:solidFill>
                  <a:srgbClr val="1F497D"/>
                </a:solidFill>
              </a:rPr>
              <a:t>Services et </a:t>
            </a:r>
            <a:r>
              <a:rPr lang="fr-FR" sz="2200" b="1" dirty="0">
                <a:solidFill>
                  <a:srgbClr val="1F497D"/>
                </a:solidFill>
              </a:rPr>
              <a:t>P</a:t>
            </a:r>
            <a:r>
              <a:rPr lang="fr-FR" sz="2200" b="1" dirty="0" smtClean="0">
                <a:solidFill>
                  <a:srgbClr val="1F497D"/>
                </a:solidFill>
              </a:rPr>
              <a:t>restations des Secteurs Sanitaire et Social</a:t>
            </a:r>
            <a:endParaRPr lang="fr-FR" sz="2200" b="1" dirty="0">
              <a:solidFill>
                <a:srgbClr val="1F497D"/>
              </a:solidFill>
            </a:endParaRP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3344052" y="-1255333"/>
            <a:ext cx="2559125" cy="868174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chemeClr val="tx2"/>
                </a:solidFill>
              </a:rPr>
              <a:t>Le logement des moins de 30 ans: </a:t>
            </a:r>
            <a:endParaRPr lang="fr-FR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fr-FR" b="1" dirty="0" smtClean="0">
                <a:solidFill>
                  <a:schemeClr val="tx2"/>
                </a:solidFill>
              </a:rPr>
              <a:t>Projet de la future Résidence « Cité Grand »- Pirae</a:t>
            </a:r>
          </a:p>
          <a:p>
            <a:pPr marL="0" indent="0">
              <a:buNone/>
            </a:pPr>
            <a:endParaRPr lang="fr-FR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tx2"/>
                </a:solidFill>
              </a:rPr>
              <a:t>          </a:t>
            </a:r>
            <a:r>
              <a:rPr lang="fr-FR" sz="2800" b="1" u="sng" dirty="0" smtClean="0">
                <a:solidFill>
                  <a:schemeClr val="tx2"/>
                </a:solidFill>
              </a:rPr>
              <a:t>Juin 2012</a:t>
            </a:r>
            <a:r>
              <a:rPr lang="fr-FR" sz="2800" b="1" dirty="0" smtClean="0">
                <a:solidFill>
                  <a:schemeClr val="tx2"/>
                </a:solidFill>
              </a:rPr>
              <a:t>				   	 </a:t>
            </a:r>
            <a:r>
              <a:rPr lang="fr-FR" sz="2800" b="1" u="sng" dirty="0" smtClean="0">
                <a:solidFill>
                  <a:schemeClr val="tx2"/>
                </a:solidFill>
              </a:rPr>
              <a:t>Novembre 2012</a:t>
            </a: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tx2"/>
                </a:solidFill>
              </a:rPr>
              <a:t>Enquête auprès de 			              Table ronde des</a:t>
            </a: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tx2"/>
                </a:solidFill>
              </a:rPr>
              <a:t>         580 jeunes					 Professionnels 	</a:t>
            </a: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4" name="Image 3" descr="Logo Taaone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2" y="178275"/>
            <a:ext cx="1270000" cy="121920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2116796" y="787875"/>
            <a:ext cx="668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282741" y="6356350"/>
            <a:ext cx="8035759" cy="365125"/>
          </a:xfrm>
        </p:spPr>
        <p:txBody>
          <a:bodyPr/>
          <a:lstStyle/>
          <a:p>
            <a:r>
              <a:rPr lang="fr-FR" dirty="0" smtClean="0"/>
              <a:t>BTS Services et Prestations des Secteurs Sanitaire et Social - Mai 2012-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13E5-E3E7-BA4A-92CE-4D5457B179D4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12" name="Image 11" descr="IMG_027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7441" y="4446752"/>
            <a:ext cx="2393244" cy="179493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0685" y="4446752"/>
            <a:ext cx="1828282" cy="182828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7435" y="4446752"/>
            <a:ext cx="1833397" cy="183339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71809" y="4446752"/>
            <a:ext cx="1591139" cy="1828281"/>
          </a:xfrm>
          <a:prstGeom prst="rect">
            <a:avLst/>
          </a:prstGeom>
        </p:spPr>
      </p:pic>
      <p:cxnSp>
        <p:nvCxnSpPr>
          <p:cNvPr id="21" name="Connecteur droit avec flèche 20"/>
          <p:cNvCxnSpPr/>
          <p:nvPr/>
        </p:nvCxnSpPr>
        <p:spPr>
          <a:xfrm>
            <a:off x="3203848" y="3356992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6402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0126" y="527688"/>
            <a:ext cx="7134058" cy="549882"/>
          </a:xfrm>
        </p:spPr>
        <p:txBody>
          <a:bodyPr>
            <a:noAutofit/>
          </a:bodyPr>
          <a:lstStyle/>
          <a:p>
            <a:pPr algn="l"/>
            <a:r>
              <a:rPr lang="fr-FR" sz="3200" b="1" dirty="0" smtClean="0">
                <a:solidFill>
                  <a:srgbClr val="000090"/>
                </a:solidFill>
              </a:rPr>
              <a:t>Les types d’habitat des jeunes</a:t>
            </a:r>
            <a:endParaRPr lang="fr-FR" sz="3200" b="1" dirty="0">
              <a:solidFill>
                <a:srgbClr val="000090"/>
              </a:solidFill>
            </a:endParaRP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2824180" y="-698164"/>
            <a:ext cx="3956182" cy="86714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4" name="Image 3" descr="Logo Taaon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2" y="214920"/>
            <a:ext cx="1270000" cy="121920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1820126" y="1107778"/>
            <a:ext cx="668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82742" y="6356350"/>
            <a:ext cx="7493698" cy="365125"/>
          </a:xfrm>
        </p:spPr>
        <p:txBody>
          <a:bodyPr/>
          <a:lstStyle/>
          <a:p>
            <a:r>
              <a:rPr lang="fr-FR" b="1" dirty="0" smtClean="0">
                <a:solidFill>
                  <a:srgbClr val="1F497D"/>
                </a:solidFill>
              </a:rPr>
              <a:t>BTS Services et Prestations des Secteurs Sanitaire et Social - Mai 2012</a:t>
            </a: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13E5-E3E7-BA4A-92CE-4D5457B179D4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393064" y="1961321"/>
            <a:ext cx="4382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23% sont hébergés en résidence étudiante, en foyer ou dans une chambre chez un particulier.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6224" y="4994805"/>
            <a:ext cx="4382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20% déclarent vivre dans un petit logement (F1,F2)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392252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935" y="3212977"/>
            <a:ext cx="402431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lèche gauche 11"/>
          <p:cNvSpPr/>
          <p:nvPr/>
        </p:nvSpPr>
        <p:spPr>
          <a:xfrm>
            <a:off x="3779912" y="2708920"/>
            <a:ext cx="1080120" cy="648072"/>
          </a:xfrm>
          <a:prstGeom prst="lef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2483768" y="5445224"/>
            <a:ext cx="2520280" cy="216024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4454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Espace réservé du contenu 5"/>
          <p:cNvSpPr>
            <a:spLocks noGrp="1"/>
          </p:cNvSpPr>
          <p:nvPr>
            <p:ph sz="half" idx="1"/>
          </p:nvPr>
        </p:nvSpPr>
        <p:spPr>
          <a:xfrm>
            <a:off x="152400" y="1741488"/>
            <a:ext cx="3860800" cy="3270250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endParaRPr lang="fr-FR" sz="2000" dirty="0" smtClean="0"/>
          </a:p>
          <a:p>
            <a:pPr marL="0" indent="0" algn="just">
              <a:buFont typeface="Arial" charset="0"/>
              <a:buNone/>
            </a:pPr>
            <a:r>
              <a:rPr lang="fr-FR" sz="2400" dirty="0" smtClean="0"/>
              <a:t>Les ¾ des jeunes vivent dans la zone urbaine</a:t>
            </a:r>
          </a:p>
          <a:p>
            <a:pPr marL="0" indent="0" algn="just">
              <a:buFont typeface="Arial" charset="0"/>
              <a:buNone/>
            </a:pPr>
            <a:endParaRPr lang="fr-FR" sz="2400" dirty="0" smtClean="0"/>
          </a:p>
          <a:p>
            <a:pPr marL="0" indent="0" algn="just">
              <a:buFont typeface="Arial" charset="0"/>
              <a:buNone/>
            </a:pPr>
            <a:r>
              <a:rPr lang="fr-FR" sz="2400" dirty="0" smtClean="0"/>
              <a:t>152 personnes vivent en dehors de ce périmètre</a:t>
            </a:r>
          </a:p>
          <a:p>
            <a:pPr marL="0" indent="0" algn="just">
              <a:buFont typeface="Arial" charset="0"/>
              <a:buNone/>
            </a:pPr>
            <a:endParaRPr lang="fr-FR" sz="20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BTS Services et Prestations des Secteurs Sanitaire et Social - Mai 2012-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68D5E-6F39-4BCE-AED3-393E5432B171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pic>
        <p:nvPicPr>
          <p:cNvPr id="2054" name="Image 8" descr="Logo Taaone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14313"/>
            <a:ext cx="1270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7"/>
          <p:cNvCxnSpPr/>
          <p:nvPr/>
        </p:nvCxnSpPr>
        <p:spPr>
          <a:xfrm>
            <a:off x="1722438" y="1196752"/>
            <a:ext cx="66849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6" name="Titre 1"/>
          <p:cNvSpPr txBox="1">
            <a:spLocks/>
          </p:cNvSpPr>
          <p:nvPr/>
        </p:nvSpPr>
        <p:spPr bwMode="auto">
          <a:xfrm>
            <a:off x="1820863" y="330200"/>
            <a:ext cx="71326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b="1" dirty="0">
                <a:solidFill>
                  <a:srgbClr val="000090"/>
                </a:solidFill>
                <a:latin typeface="Calibri" pitchFamily="34" charset="0"/>
              </a:rPr>
              <a:t>Le lieu de résidence des </a:t>
            </a:r>
            <a:r>
              <a:rPr lang="fr-FR" sz="2800" b="1" dirty="0" smtClean="0">
                <a:solidFill>
                  <a:srgbClr val="000090"/>
                </a:solidFill>
                <a:latin typeface="Calibri" pitchFamily="34" charset="0"/>
              </a:rPr>
              <a:t>jeunes pendant leur formation</a:t>
            </a:r>
            <a:endParaRPr lang="fr-FR" sz="2800" b="1" dirty="0">
              <a:solidFill>
                <a:srgbClr val="000090"/>
              </a:solidFill>
              <a:latin typeface="Calibri" pitchFamily="34" charset="0"/>
            </a:endParaRPr>
          </a:p>
        </p:txBody>
      </p:sp>
      <p:graphicFrame>
        <p:nvGraphicFramePr>
          <p:cNvPr id="2050" name="Graphique 2"/>
          <p:cNvGraphicFramePr>
            <a:graphicFrameLocks/>
          </p:cNvGraphicFramePr>
          <p:nvPr/>
        </p:nvGraphicFramePr>
        <p:xfrm>
          <a:off x="3741738" y="1382713"/>
          <a:ext cx="6240462" cy="4848225"/>
        </p:xfrm>
        <a:graphic>
          <a:graphicData uri="http://schemas.openxmlformats.org/presentationml/2006/ole">
            <p:oleObj spid="_x0000_s3078" r:id="rId5" imgW="6242845" imgH="4846740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798541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0126" y="527688"/>
            <a:ext cx="7134058" cy="549882"/>
          </a:xfrm>
        </p:spPr>
        <p:txBody>
          <a:bodyPr>
            <a:noAutofit/>
          </a:bodyPr>
          <a:lstStyle/>
          <a:p>
            <a:pPr algn="l"/>
            <a:r>
              <a:rPr lang="fr-FR" sz="3200" b="1" dirty="0" smtClean="0">
                <a:solidFill>
                  <a:srgbClr val="000090"/>
                </a:solidFill>
              </a:rPr>
              <a:t>Les ressources des jeunes</a:t>
            </a:r>
            <a:endParaRPr lang="fr-FR" sz="3200" b="1" dirty="0">
              <a:solidFill>
                <a:srgbClr val="000090"/>
              </a:solidFill>
            </a:endParaRPr>
          </a:p>
        </p:txBody>
      </p:sp>
      <p:pic>
        <p:nvPicPr>
          <p:cNvPr id="4" name="Image 3" descr="Logo Taaon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2" y="214920"/>
            <a:ext cx="1270000" cy="121920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1820126" y="1107778"/>
            <a:ext cx="668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82742" y="6356350"/>
            <a:ext cx="7493698" cy="365125"/>
          </a:xfrm>
        </p:spPr>
        <p:txBody>
          <a:bodyPr/>
          <a:lstStyle/>
          <a:p>
            <a:r>
              <a:rPr lang="fr-FR" b="1" dirty="0" smtClean="0">
                <a:solidFill>
                  <a:srgbClr val="1F497D"/>
                </a:solidFill>
              </a:rPr>
              <a:t>BTS Services et Prestations des Secteurs Sanitaire et Social - Mai 2012</a:t>
            </a: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13E5-E3E7-BA4A-92CE-4D5457B179D4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10" y="1930436"/>
            <a:ext cx="5156878" cy="255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3528" y="1484784"/>
            <a:ext cx="6962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 </a:t>
            </a:r>
            <a:r>
              <a:rPr lang="fr-FR" sz="2000" dirty="0"/>
              <a:t>40 % de la population enquêtée a des ressources </a:t>
            </a:r>
            <a:r>
              <a:rPr lang="fr-FR" sz="2000" dirty="0" smtClean="0"/>
              <a:t>financières</a:t>
            </a:r>
            <a:endParaRPr lang="fr-FR" sz="2000" dirty="0"/>
          </a:p>
          <a:p>
            <a:endParaRPr lang="fr-FR" sz="20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9001"/>
            <a:ext cx="493204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39552" y="5301208"/>
            <a:ext cx="42035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14 </a:t>
            </a:r>
            <a:r>
              <a:rPr lang="fr-FR" sz="2000" dirty="0"/>
              <a:t>% de la population </a:t>
            </a:r>
            <a:r>
              <a:rPr lang="fr-FR" sz="2000" dirty="0" smtClean="0"/>
              <a:t>dit bénéficier d’une aide au logement en plus. </a:t>
            </a:r>
            <a:endParaRPr lang="fr-FR" sz="2000" dirty="0"/>
          </a:p>
          <a:p>
            <a:pPr algn="just"/>
            <a:endParaRPr lang="fr-FR" sz="2000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4439546" y="2994119"/>
            <a:ext cx="1212574" cy="707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/>
              <a:t>        </a:t>
            </a:r>
            <a:r>
              <a:rPr lang="fr-FR" sz="1600" dirty="0"/>
              <a:t>S</a:t>
            </a:r>
            <a:r>
              <a:rPr lang="fr-FR" sz="1600" dirty="0" smtClean="0"/>
              <a:t>alarié </a:t>
            </a:r>
            <a:endParaRPr lang="fr-FR" sz="1400" dirty="0" smtClean="0"/>
          </a:p>
          <a:p>
            <a:r>
              <a:rPr lang="fr-FR" sz="2400" dirty="0" smtClean="0"/>
              <a:t>    </a:t>
            </a:r>
            <a:r>
              <a:rPr lang="fr-FR" sz="1600" dirty="0" smtClean="0"/>
              <a:t>Boursier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4644008" y="3140968"/>
            <a:ext cx="72008" cy="6644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660433" y="3501008"/>
            <a:ext cx="72008" cy="6644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3539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0126" y="527688"/>
            <a:ext cx="7134058" cy="549882"/>
          </a:xfrm>
        </p:spPr>
        <p:txBody>
          <a:bodyPr>
            <a:noAutofit/>
          </a:bodyPr>
          <a:lstStyle/>
          <a:p>
            <a:pPr algn="l"/>
            <a:r>
              <a:rPr lang="fr-FR" sz="3200" b="1" dirty="0" smtClean="0">
                <a:solidFill>
                  <a:srgbClr val="000090"/>
                </a:solidFill>
              </a:rPr>
              <a:t>Les difficultés à trouver un logement</a:t>
            </a:r>
            <a:endParaRPr lang="fr-FR" sz="3200" b="1" dirty="0">
              <a:solidFill>
                <a:srgbClr val="000090"/>
              </a:solidFill>
            </a:endParaRPr>
          </a:p>
        </p:txBody>
      </p:sp>
      <p:pic>
        <p:nvPicPr>
          <p:cNvPr id="4" name="Image 3" descr="Logo Taaon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2" y="214920"/>
            <a:ext cx="1270000" cy="121920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1820126" y="1107778"/>
            <a:ext cx="668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82742" y="6356350"/>
            <a:ext cx="7493698" cy="365125"/>
          </a:xfrm>
        </p:spPr>
        <p:txBody>
          <a:bodyPr/>
          <a:lstStyle/>
          <a:p>
            <a:r>
              <a:rPr lang="fr-FR" b="1" dirty="0" smtClean="0">
                <a:solidFill>
                  <a:srgbClr val="1F497D"/>
                </a:solidFill>
              </a:rPr>
              <a:t>BTS Services et Prestations des Secteurs Sanitaire et Social - Mai 2012</a:t>
            </a: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13E5-E3E7-BA4A-92CE-4D5457B179D4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695" r="6105" b="695"/>
          <a:stretch/>
        </p:blipFill>
        <p:spPr bwMode="auto">
          <a:xfrm>
            <a:off x="4644121" y="683155"/>
            <a:ext cx="4733795" cy="320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09884" y="1568180"/>
            <a:ext cx="4826000" cy="9233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24% ont eu des difficultés à trouver un logement</a:t>
            </a:r>
          </a:p>
          <a:p>
            <a:r>
              <a:rPr lang="fr-FR" dirty="0" smtClean="0"/>
              <a:t>Les jeunes originaires des archipels expriment davantage de difficultés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35501161"/>
              </p:ext>
            </p:extLst>
          </p:nvPr>
        </p:nvGraphicFramePr>
        <p:xfrm>
          <a:off x="752642" y="4379540"/>
          <a:ext cx="7401442" cy="2005775"/>
        </p:xfrm>
        <a:graphic>
          <a:graphicData uri="http://schemas.openxmlformats.org/drawingml/2006/table">
            <a:tbl>
              <a:tblPr/>
              <a:tblGrid>
                <a:gridCol w="1952028"/>
                <a:gridCol w="813345"/>
                <a:gridCol w="1089883"/>
                <a:gridCol w="1252552"/>
                <a:gridCol w="1073616"/>
                <a:gridCol w="1220018"/>
              </a:tblGrid>
              <a:tr h="512980">
                <a:tc>
                  <a:txBody>
                    <a:bodyPr/>
                    <a:lstStyle/>
                    <a:p>
                      <a:pPr algn="l" fontAlgn="b"/>
                      <a:endParaRPr lang="fr-FR" sz="15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Financier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Manque</a:t>
                      </a:r>
                      <a:r>
                        <a:rPr lang="fr-FR" sz="15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de disponibilité du</a:t>
                      </a:r>
                      <a:r>
                        <a:rPr lang="fr-FR" sz="15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Logement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Pas de caution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Eloignement du</a:t>
                      </a:r>
                      <a:r>
                        <a:rPr lang="fr-FR" sz="15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lieu de formation</a:t>
                      </a:r>
                      <a:endParaRPr lang="fr-FR" sz="15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Autres raisons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262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 répondu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 de difficultés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Difficultés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 </a:t>
                      </a:r>
                      <a:r>
                        <a:rPr lang="fr-F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sait </a:t>
                      </a:r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général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09884" y="3223840"/>
            <a:ext cx="5467016" cy="9233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Les principales causes exprimées sont financières et notamment le manque de logements abordable à proximité de leur lieu d’activité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7884368" y="2924944"/>
            <a:ext cx="144016" cy="138499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8028384" y="2924944"/>
            <a:ext cx="8640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Ne sait pas</a:t>
            </a:r>
            <a:endParaRPr lang="fr-FR" sz="1200" dirty="0"/>
          </a:p>
        </p:txBody>
      </p:sp>
    </p:spTree>
    <p:extLst>
      <p:ext uri="{BB962C8B-B14F-4D97-AF65-F5344CB8AC3E}">
        <p14:creationId xmlns="" xmlns:p14="http://schemas.microsoft.com/office/powerpoint/2010/main" val="361402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0126" y="330200"/>
            <a:ext cx="7134058" cy="747370"/>
          </a:xfrm>
        </p:spPr>
        <p:txBody>
          <a:bodyPr>
            <a:noAutofit/>
          </a:bodyPr>
          <a:lstStyle/>
          <a:p>
            <a:pPr algn="l"/>
            <a:r>
              <a:rPr lang="fr-FR" sz="2600" b="1" dirty="0" smtClean="0">
                <a:solidFill>
                  <a:srgbClr val="000090"/>
                </a:solidFill>
              </a:rPr>
              <a:t>Les jeunes qui vivent dans des conditions de promiscuité et qui auraient les moyens de payer un loyer en foyer</a:t>
            </a:r>
            <a:endParaRPr lang="fr-FR" sz="2600" b="1" dirty="0">
              <a:solidFill>
                <a:srgbClr val="000090"/>
              </a:solidFill>
            </a:endParaRPr>
          </a:p>
        </p:txBody>
      </p:sp>
      <p:pic>
        <p:nvPicPr>
          <p:cNvPr id="4" name="Image 3" descr="Logo Taaon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2" y="214920"/>
            <a:ext cx="1270000" cy="121920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1835696" y="1412776"/>
            <a:ext cx="668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82742" y="6356350"/>
            <a:ext cx="7493698" cy="365125"/>
          </a:xfrm>
        </p:spPr>
        <p:txBody>
          <a:bodyPr/>
          <a:lstStyle/>
          <a:p>
            <a:r>
              <a:rPr lang="fr-FR" b="1" dirty="0" smtClean="0">
                <a:solidFill>
                  <a:srgbClr val="1F497D"/>
                </a:solidFill>
              </a:rPr>
              <a:t>BTS Services et Prestations des Secteurs Sanitaire et Social - Mai 2012</a:t>
            </a: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13E5-E3E7-BA4A-92CE-4D5457B179D4}" type="slidenum">
              <a:rPr lang="fr-FR" smtClean="0"/>
              <a:pPr/>
              <a:t>14</a:t>
            </a:fld>
            <a:endParaRPr lang="fr-FR" dirty="0"/>
          </a:p>
        </p:txBody>
      </p:sp>
      <p:graphicFrame>
        <p:nvGraphicFramePr>
          <p:cNvPr id="9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38180725"/>
              </p:ext>
            </p:extLst>
          </p:nvPr>
        </p:nvGraphicFramePr>
        <p:xfrm>
          <a:off x="899592" y="2060848"/>
          <a:ext cx="7010400" cy="2505075"/>
        </p:xfrm>
        <a:graphic>
          <a:graphicData uri="http://schemas.openxmlformats.org/drawingml/2006/table">
            <a:tbl>
              <a:tblPr/>
              <a:tblGrid>
                <a:gridCol w="2189324"/>
                <a:gridCol w="1226976"/>
                <a:gridCol w="1231900"/>
                <a:gridCol w="1085093"/>
                <a:gridCol w="1277107"/>
              </a:tblGrid>
              <a:tr h="200025">
                <a:tc rowSpan="2"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Tranches Ressources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NB Personne dans le foyer</a:t>
                      </a:r>
                      <a:endParaRPr lang="fr-FR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pPr algn="l" fontAlgn="b"/>
                      <a:endParaRPr lang="fr-FR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[1-5]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[6-10]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[+10]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général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[+140 000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BF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[60 000-140 000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[30 000 - 60 000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[0 - 30 000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général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76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467544" y="5157192"/>
            <a:ext cx="8470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55 jeunes seraient à favoriser selon leur niveau de ressources et les conditions de vie dans leur logement actuel.</a:t>
            </a:r>
          </a:p>
          <a:p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H="1" flipV="1">
            <a:off x="683568" y="1988840"/>
            <a:ext cx="12700" cy="27646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83568" y="4725144"/>
            <a:ext cx="774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Accolade fermante 13"/>
          <p:cNvSpPr/>
          <p:nvPr/>
        </p:nvSpPr>
        <p:spPr>
          <a:xfrm rot="5400000">
            <a:off x="5256076" y="3681028"/>
            <a:ext cx="648072" cy="2304256"/>
          </a:xfrm>
          <a:prstGeom prst="rightBrace">
            <a:avLst>
              <a:gd name="adj1" fmla="val 28555"/>
              <a:gd name="adj2" fmla="val 506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693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8300" y="527688"/>
            <a:ext cx="7454900" cy="549882"/>
          </a:xfrm>
        </p:spPr>
        <p:txBody>
          <a:bodyPr>
            <a:noAutofit/>
          </a:bodyPr>
          <a:lstStyle/>
          <a:p>
            <a:pPr algn="l"/>
            <a:r>
              <a:rPr lang="fr-FR" sz="3200" b="1" dirty="0" smtClean="0">
                <a:solidFill>
                  <a:srgbClr val="000090"/>
                </a:solidFill>
              </a:rPr>
              <a:t>Les jeunes exprimant des difficultés à rester dans leur logement</a:t>
            </a:r>
            <a:endParaRPr lang="fr-FR" sz="3200" b="1" dirty="0">
              <a:solidFill>
                <a:srgbClr val="000090"/>
              </a:solidFill>
            </a:endParaRP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2640372" y="-698163"/>
            <a:ext cx="3956182" cy="86714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4" name="Image 3" descr="Logo Taaone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2" y="214920"/>
            <a:ext cx="1270000" cy="121920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1763688" y="1412776"/>
            <a:ext cx="668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82742" y="6356350"/>
            <a:ext cx="7493698" cy="365125"/>
          </a:xfrm>
        </p:spPr>
        <p:txBody>
          <a:bodyPr/>
          <a:lstStyle/>
          <a:p>
            <a:r>
              <a:rPr lang="fr-FR" b="1" dirty="0" smtClean="0">
                <a:solidFill>
                  <a:srgbClr val="1F497D"/>
                </a:solidFill>
              </a:rPr>
              <a:t>BTS Services et Prestations des Secteurs Sanitaire et Social - Mai 2012</a:t>
            </a: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13E5-E3E7-BA4A-92CE-4D5457B179D4}" type="slidenum">
              <a:rPr lang="fr-FR" smtClean="0"/>
              <a:pPr/>
              <a:t>15</a:t>
            </a:fld>
            <a:endParaRPr lang="fr-FR"/>
          </a:p>
        </p:txBody>
      </p:sp>
      <p:graphicFrame>
        <p:nvGraphicFramePr>
          <p:cNvPr id="11" name="Graphique 10"/>
          <p:cNvGraphicFramePr/>
          <p:nvPr>
            <p:extLst>
              <p:ext uri="{D42A27DB-BD31-4B8C-83A1-F6EECF244321}">
                <p14:modId xmlns="" xmlns:p14="http://schemas.microsoft.com/office/powerpoint/2010/main" val="2063527185"/>
              </p:ext>
            </p:extLst>
          </p:nvPr>
        </p:nvGraphicFramePr>
        <p:xfrm>
          <a:off x="282742" y="2342955"/>
          <a:ext cx="853773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1763688" y="1844824"/>
            <a:ext cx="4683642" cy="7078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Environ 80 personnes disent devoir quitter leur logement</a:t>
            </a:r>
          </a:p>
        </p:txBody>
      </p:sp>
    </p:spTree>
    <p:extLst>
      <p:ext uri="{BB962C8B-B14F-4D97-AF65-F5344CB8AC3E}">
        <p14:creationId xmlns="" xmlns:p14="http://schemas.microsoft.com/office/powerpoint/2010/main" val="245141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1820863" y="527050"/>
            <a:ext cx="7132637" cy="550863"/>
          </a:xfrm>
        </p:spPr>
        <p:txBody>
          <a:bodyPr/>
          <a:lstStyle/>
          <a:p>
            <a:pPr algn="l"/>
            <a:r>
              <a:rPr lang="fr-FR" sz="2200" b="1" smtClean="0">
                <a:solidFill>
                  <a:srgbClr val="000090"/>
                </a:solidFill>
              </a:rPr>
              <a:t>Les jeunes intéressés par un hébergement de type « foyer »</a:t>
            </a:r>
          </a:p>
        </p:txBody>
      </p:sp>
      <p:pic>
        <p:nvPicPr>
          <p:cNvPr id="14339" name="Image 3" descr="Logo Taaon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14313"/>
            <a:ext cx="1270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/>
          <p:cNvCxnSpPr/>
          <p:nvPr/>
        </p:nvCxnSpPr>
        <p:spPr>
          <a:xfrm>
            <a:off x="1820863" y="1108075"/>
            <a:ext cx="66833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82575" y="6356350"/>
            <a:ext cx="7494588" cy="365125"/>
          </a:xfrm>
        </p:spPr>
        <p:txBody>
          <a:bodyPr/>
          <a:lstStyle/>
          <a:p>
            <a:pPr>
              <a:defRPr/>
            </a:pPr>
            <a:r>
              <a:rPr lang="fr-FR" b="1" dirty="0" smtClean="0">
                <a:solidFill>
                  <a:srgbClr val="1F497D"/>
                </a:solidFill>
              </a:rPr>
              <a:t>BTS Services et Prestations des Secteurs Sanitaire et Social - Mai 2012</a:t>
            </a: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1E227-E32A-4242-AB89-B200CD3D962D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="" xmlns:p14="http://schemas.microsoft.com/office/powerpoint/2010/main" val="4160500216"/>
              </p:ext>
            </p:extLst>
          </p:nvPr>
        </p:nvGraphicFramePr>
        <p:xfrm>
          <a:off x="3275856" y="2379250"/>
          <a:ext cx="5686770" cy="3368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388937" y="1598483"/>
            <a:ext cx="6343303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dirty="0"/>
              <a:t>130 personnes </a:t>
            </a:r>
            <a:r>
              <a:rPr lang="fr-FR" sz="2400" dirty="0"/>
              <a:t>seraient intéressées par un hébergement en foyer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2413" y="5148263"/>
            <a:ext cx="47879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7150" algn="ctr">
              <a:defRPr/>
            </a:pPr>
            <a:r>
              <a:rPr lang="fr-FR" sz="2400" b="1" dirty="0"/>
              <a:t>54 jeunes </a:t>
            </a:r>
            <a:r>
              <a:rPr lang="fr-FR" sz="2400" dirty="0" smtClean="0"/>
              <a:t>ayant</a:t>
            </a:r>
            <a:r>
              <a:rPr lang="fr-FR" sz="2400" b="1" dirty="0" smtClean="0"/>
              <a:t> </a:t>
            </a:r>
            <a:r>
              <a:rPr lang="fr-FR" sz="2400" dirty="0" smtClean="0"/>
              <a:t>déjà </a:t>
            </a:r>
            <a:r>
              <a:rPr lang="fr-FR" sz="2400" dirty="0"/>
              <a:t>leur propre  logement </a:t>
            </a:r>
            <a:r>
              <a:rPr lang="fr-FR" sz="2400" dirty="0" smtClean="0"/>
              <a:t>et souhaitant intégrer un logement de type « foyer » </a:t>
            </a:r>
            <a:endParaRPr lang="fr-FR" sz="2400" dirty="0"/>
          </a:p>
        </p:txBody>
      </p:sp>
      <p:sp>
        <p:nvSpPr>
          <p:cNvPr id="16" name="Flèche vers le bas 15"/>
          <p:cNvSpPr/>
          <p:nvPr/>
        </p:nvSpPr>
        <p:spPr>
          <a:xfrm>
            <a:off x="2403475" y="3021013"/>
            <a:ext cx="485775" cy="1624012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347" name="ZoneTexte 16"/>
          <p:cNvSpPr txBox="1">
            <a:spLocks noChangeArrowheads="1"/>
          </p:cNvSpPr>
          <p:nvPr/>
        </p:nvSpPr>
        <p:spPr bwMode="auto">
          <a:xfrm>
            <a:off x="1824038" y="3517900"/>
            <a:ext cx="62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dirty="0"/>
              <a:t>dont</a:t>
            </a:r>
          </a:p>
        </p:txBody>
      </p:sp>
    </p:spTree>
    <p:extLst>
      <p:ext uri="{BB962C8B-B14F-4D97-AF65-F5344CB8AC3E}">
        <p14:creationId xmlns="" xmlns:p14="http://schemas.microsoft.com/office/powerpoint/2010/main" val="1261156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527688"/>
            <a:ext cx="7344816" cy="813080"/>
          </a:xfrm>
        </p:spPr>
        <p:txBody>
          <a:bodyPr>
            <a:noAutofit/>
          </a:bodyPr>
          <a:lstStyle/>
          <a:p>
            <a:pPr algn="l"/>
            <a:r>
              <a:rPr lang="fr-FR" sz="3200" b="1" dirty="0" smtClean="0">
                <a:solidFill>
                  <a:srgbClr val="000090"/>
                </a:solidFill>
              </a:rPr>
              <a:t>Le foyer vu par les personnes enquêtées</a:t>
            </a:r>
            <a:endParaRPr lang="fr-FR" sz="3200" b="1" dirty="0">
              <a:solidFill>
                <a:srgbClr val="000090"/>
              </a:solidFill>
            </a:endParaRP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2640372" y="-698163"/>
            <a:ext cx="3956182" cy="86714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4" name="Image 3" descr="Logo Taaon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2" y="214920"/>
            <a:ext cx="1270000" cy="121920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1820126" y="1107778"/>
            <a:ext cx="668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82742" y="6356350"/>
            <a:ext cx="7493698" cy="365125"/>
          </a:xfrm>
        </p:spPr>
        <p:txBody>
          <a:bodyPr/>
          <a:lstStyle/>
          <a:p>
            <a:r>
              <a:rPr lang="fr-FR" b="1" dirty="0" smtClean="0">
                <a:solidFill>
                  <a:srgbClr val="1F497D"/>
                </a:solidFill>
              </a:rPr>
              <a:t>BTS Services et Prestations des Secteurs Sanitaire et Social - Mai 2012</a:t>
            </a: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13E5-E3E7-BA4A-92CE-4D5457B179D4}" type="slidenum">
              <a:rPr lang="fr-FR" smtClean="0"/>
              <a:pPr/>
              <a:t>17</a:t>
            </a:fld>
            <a:endParaRPr lang="fr-FR"/>
          </a:p>
        </p:txBody>
      </p:sp>
      <p:graphicFrame>
        <p:nvGraphicFramePr>
          <p:cNvPr id="8" name="Graphique 7"/>
          <p:cNvGraphicFramePr/>
          <p:nvPr/>
        </p:nvGraphicFramePr>
        <p:xfrm>
          <a:off x="0" y="1107778"/>
          <a:ext cx="4572000" cy="3781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282742" y="1844824"/>
            <a:ext cx="84040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 </a:t>
            </a:r>
            <a:r>
              <a:rPr lang="fr-FR" sz="2800" dirty="0" smtClean="0">
                <a:sym typeface="Wingdings" pitchFamily="2" charset="2"/>
              </a:rPr>
              <a:t></a:t>
            </a:r>
            <a:r>
              <a:rPr lang="fr-FR" sz="2800" dirty="0" smtClean="0"/>
              <a:t>Présence de parties collectives </a:t>
            </a:r>
          </a:p>
          <a:p>
            <a:endParaRPr lang="fr-FR" sz="2800" dirty="0" smtClean="0"/>
          </a:p>
          <a:p>
            <a:r>
              <a:rPr lang="fr-FR" sz="2800" dirty="0" smtClean="0"/>
              <a:t> </a:t>
            </a:r>
            <a:r>
              <a:rPr lang="fr-FR" sz="2800" dirty="0" smtClean="0">
                <a:sym typeface="Wingdings" pitchFamily="2" charset="2"/>
              </a:rPr>
              <a:t></a:t>
            </a:r>
            <a:r>
              <a:rPr lang="fr-FR" sz="2800" dirty="0" smtClean="0"/>
              <a:t>Des chambres 2 à 4 personnes</a:t>
            </a:r>
          </a:p>
          <a:p>
            <a:endParaRPr lang="fr-FR" sz="2800" dirty="0" smtClean="0"/>
          </a:p>
          <a:p>
            <a:r>
              <a:rPr lang="fr-FR" sz="2800" dirty="0" smtClean="0">
                <a:sym typeface="Wingdings" pitchFamily="2" charset="2"/>
              </a:rPr>
              <a:t></a:t>
            </a:r>
            <a:r>
              <a:rPr lang="fr-FR" sz="2800" dirty="0" smtClean="0"/>
              <a:t>La durée de l’hébergement devrait s’adapter au projet professionnel de chacun</a:t>
            </a:r>
          </a:p>
          <a:p>
            <a:endParaRPr lang="fr-FR" sz="2800" dirty="0" smtClean="0"/>
          </a:p>
          <a:p>
            <a:r>
              <a:rPr lang="fr-FR" sz="2800" dirty="0" smtClean="0">
                <a:sym typeface="Wingdings" pitchFamily="2" charset="2"/>
              </a:rPr>
              <a:t></a:t>
            </a:r>
            <a:r>
              <a:rPr lang="fr-FR" sz="2800" dirty="0" smtClean="0"/>
              <a:t>Le coût de l’hébergement  pourrait varier entre 5 000 Fcp et         40 000 Fcp </a:t>
            </a:r>
          </a:p>
          <a:p>
            <a:endParaRPr lang="fr-FR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86617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sym typeface="Wingdings" pitchFamily="2" charset="2"/>
              </a:rPr>
              <a:t></a:t>
            </a:r>
            <a:r>
              <a:rPr lang="fr-FR" sz="2800" dirty="0" smtClean="0"/>
              <a:t>Favorable </a:t>
            </a:r>
            <a:r>
              <a:rPr lang="fr-FR" sz="2800" dirty="0"/>
              <a:t>à une mixité </a:t>
            </a:r>
            <a:r>
              <a:rPr lang="fr-FR" sz="2800" dirty="0" smtClean="0"/>
              <a:t>sociale</a:t>
            </a:r>
            <a:endParaRPr lang="fr-FR" sz="2800" dirty="0"/>
          </a:p>
          <a:p>
            <a:pPr marL="0" indent="0">
              <a:buNone/>
            </a:pPr>
            <a:r>
              <a:rPr lang="fr-FR" sz="2800" dirty="0" smtClean="0">
                <a:sym typeface="Wingdings" pitchFamily="2" charset="2"/>
              </a:rPr>
              <a:t></a:t>
            </a:r>
            <a:r>
              <a:rPr lang="fr-FR" sz="2800" dirty="0" smtClean="0"/>
              <a:t>Un </a:t>
            </a:r>
            <a:r>
              <a:rPr lang="fr-FR" sz="2800" dirty="0"/>
              <a:t>foyer pour sécuriser son parcours </a:t>
            </a:r>
            <a:r>
              <a:rPr lang="fr-FR" sz="2800" dirty="0" smtClean="0"/>
              <a:t>professionnel:</a:t>
            </a:r>
            <a:endParaRPr lang="fr-FR" sz="2800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54787810"/>
              </p:ext>
            </p:extLst>
          </p:nvPr>
        </p:nvGraphicFramePr>
        <p:xfrm>
          <a:off x="1691680" y="2492896"/>
          <a:ext cx="6696744" cy="4613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fr-FR" sz="3200" b="1" dirty="0" smtClean="0">
                <a:solidFill>
                  <a:srgbClr val="000090"/>
                </a:solidFill>
              </a:rPr>
              <a:t>           Le foyer vu par les personnes enquêtées</a:t>
            </a:r>
            <a:endParaRPr lang="fr-FR" sz="3200" b="1" dirty="0">
              <a:solidFill>
                <a:srgbClr val="000090"/>
              </a:solidFill>
            </a:endParaRPr>
          </a:p>
        </p:txBody>
      </p:sp>
      <p:pic>
        <p:nvPicPr>
          <p:cNvPr id="6" name="Image 5" descr="Logo Taaon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2" y="214920"/>
            <a:ext cx="1270000" cy="1219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7500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Récapitulatif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Image 5" descr="Logo Taaone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2" y="214920"/>
            <a:ext cx="1270000" cy="1219200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1820126" y="1107778"/>
            <a:ext cx="668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re 1"/>
          <p:cNvSpPr txBox="1">
            <a:spLocks/>
          </p:cNvSpPr>
          <p:nvPr/>
        </p:nvSpPr>
        <p:spPr>
          <a:xfrm>
            <a:off x="755576" y="2132856"/>
            <a:ext cx="7591258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Vers une </a:t>
            </a: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nouvelle résidence              </a:t>
            </a: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 Cité Grand » pour </a:t>
            </a:r>
            <a:b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les étudiants et les jeunes travailleurs ?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0126" y="527688"/>
            <a:ext cx="7134058" cy="549882"/>
          </a:xfrm>
        </p:spPr>
        <p:txBody>
          <a:bodyPr>
            <a:noAutofit/>
          </a:bodyPr>
          <a:lstStyle/>
          <a:p>
            <a:pPr algn="r"/>
            <a:r>
              <a:rPr lang="fr-FR" sz="2200" b="1" dirty="0" smtClean="0">
                <a:solidFill>
                  <a:srgbClr val="1F497D"/>
                </a:solidFill>
              </a:rPr>
              <a:t>BTS SP3S </a:t>
            </a:r>
            <a:br>
              <a:rPr lang="fr-FR" sz="2200" b="1" dirty="0" smtClean="0">
                <a:solidFill>
                  <a:srgbClr val="1F497D"/>
                </a:solidFill>
              </a:rPr>
            </a:br>
            <a:r>
              <a:rPr lang="fr-FR" sz="2200" b="1" dirty="0" smtClean="0">
                <a:solidFill>
                  <a:srgbClr val="1F497D"/>
                </a:solidFill>
              </a:rPr>
              <a:t/>
            </a:r>
            <a:br>
              <a:rPr lang="fr-FR" sz="2200" b="1" dirty="0" smtClean="0">
                <a:solidFill>
                  <a:srgbClr val="1F497D"/>
                </a:solidFill>
              </a:rPr>
            </a:br>
            <a:r>
              <a:rPr lang="fr-FR" sz="2200" b="1" dirty="0" smtClean="0">
                <a:solidFill>
                  <a:srgbClr val="1F497D"/>
                </a:solidFill>
              </a:rPr>
              <a:t>Services et Prestations des Secteurs Sanitaire et Social</a:t>
            </a:r>
            <a:endParaRPr lang="fr-FR" sz="2200" b="1" dirty="0">
              <a:solidFill>
                <a:srgbClr val="1F497D"/>
              </a:solidFill>
            </a:endParaRP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3229535" y="-269095"/>
            <a:ext cx="2559125" cy="765106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chemeClr val="tx2"/>
                </a:solidFill>
              </a:rPr>
              <a:t>Résultats de l’enquête par questionnaire auprès de 580 jeunes étudiants et jeunes travailleurs</a:t>
            </a:r>
          </a:p>
          <a:p>
            <a:pPr marL="0" indent="0">
              <a:buNone/>
            </a:pPr>
            <a:endParaRPr lang="fr-FR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chemeClr val="tx2"/>
                </a:solidFill>
              </a:rPr>
              <a:t>			Juin 2012 - Pirae		</a:t>
            </a:r>
          </a:p>
          <a:p>
            <a:pPr marL="0" indent="0">
              <a:buNone/>
            </a:pPr>
            <a:endParaRPr lang="fr-FR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4" name="Image 3" descr="Logo Taaone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2" y="178275"/>
            <a:ext cx="1270000" cy="121920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2116796" y="787875"/>
            <a:ext cx="668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282741" y="6356350"/>
            <a:ext cx="8035759" cy="365125"/>
          </a:xfrm>
        </p:spPr>
        <p:txBody>
          <a:bodyPr/>
          <a:lstStyle/>
          <a:p>
            <a:r>
              <a:rPr lang="fr-FR" dirty="0" smtClean="0"/>
              <a:t>BTS Services et Prestations des Secteurs Sanitaire et Social - Mai 2012-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13E5-E3E7-BA4A-92CE-4D5457B179D4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691680" y="116633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B050"/>
                </a:solidFill>
              </a:rPr>
              <a:t>Première Partie </a:t>
            </a:r>
            <a:r>
              <a:rPr lang="fr-FR" sz="4000" b="1" dirty="0" smtClean="0">
                <a:solidFill>
                  <a:srgbClr val="00B050"/>
                </a:solidFill>
              </a:rPr>
              <a:t>		</a:t>
            </a:r>
            <a:endParaRPr lang="fr-FR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402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Récapitulatif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67544" y="1916832"/>
            <a:ext cx="8507288" cy="4392488"/>
          </a:xfrm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rgbClr val="C00000"/>
                </a:solidFill>
              </a:rPr>
              <a:t>48</a:t>
            </a:r>
            <a:r>
              <a:rPr lang="fr-FR" sz="2800" dirty="0" smtClean="0"/>
              <a:t> personnes (8%) vivent seules ou chez des amis (colocation)</a:t>
            </a:r>
            <a:endParaRPr lang="fr-FR" sz="2800" dirty="0" smtClean="0">
              <a:solidFill>
                <a:srgbClr val="C00000"/>
              </a:solidFill>
            </a:endParaRPr>
          </a:p>
          <a:p>
            <a:r>
              <a:rPr lang="fr-FR" sz="2800" dirty="0" smtClean="0">
                <a:solidFill>
                  <a:srgbClr val="C00000"/>
                </a:solidFill>
              </a:rPr>
              <a:t>29</a:t>
            </a:r>
            <a:r>
              <a:rPr lang="fr-FR" sz="2800" dirty="0" smtClean="0"/>
              <a:t> personnes sont originaires des archipels (24 vivent seuls, 5 avec des amis)</a:t>
            </a:r>
          </a:p>
          <a:p>
            <a:r>
              <a:rPr lang="fr-FR" sz="2800" dirty="0" smtClean="0"/>
              <a:t>Les originaires des archipels expriment davantage de difficultés</a:t>
            </a:r>
          </a:p>
          <a:p>
            <a:r>
              <a:rPr lang="fr-FR" sz="2800" dirty="0" smtClean="0">
                <a:solidFill>
                  <a:srgbClr val="C00000"/>
                </a:solidFill>
              </a:rPr>
              <a:t>152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smtClean="0"/>
              <a:t>personnes vivent en dehors de l’agglomération</a:t>
            </a:r>
          </a:p>
          <a:p>
            <a:r>
              <a:rPr lang="fr-FR" sz="2800" dirty="0" smtClean="0">
                <a:solidFill>
                  <a:srgbClr val="C00000"/>
                </a:solidFill>
              </a:rPr>
              <a:t>24% </a:t>
            </a:r>
            <a:r>
              <a:rPr lang="fr-FR" sz="2800" dirty="0" smtClean="0"/>
              <a:t>ont eu des difficultés à trouver un logement</a:t>
            </a: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BTS Services et Prestations des Secteurs Sanitaire et Social - Mai 2012-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13E5-E3E7-BA4A-92CE-4D5457B179D4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7" name="Image 6" descr="Logo Taaone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2" y="0"/>
            <a:ext cx="1270000" cy="1219200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1835696" y="1268760"/>
            <a:ext cx="668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     Récapitulatif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texte vertical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744416"/>
          </a:xfrm>
        </p:spPr>
        <p:txBody>
          <a:bodyPr>
            <a:normAutofit lnSpcReduction="10000"/>
          </a:bodyPr>
          <a:lstStyle/>
          <a:p>
            <a:r>
              <a:rPr lang="fr-FR" sz="2800" dirty="0" smtClean="0">
                <a:solidFill>
                  <a:srgbClr val="C00000"/>
                </a:solidFill>
              </a:rPr>
              <a:t>40 % </a:t>
            </a:r>
            <a:r>
              <a:rPr lang="fr-FR" sz="2800" dirty="0" smtClean="0"/>
              <a:t>de la population enquêtée a des ressources financières</a:t>
            </a:r>
            <a:endParaRPr lang="fr-FR" sz="2800" dirty="0" smtClean="0">
              <a:solidFill>
                <a:srgbClr val="C00000"/>
              </a:solidFill>
            </a:endParaRPr>
          </a:p>
          <a:p>
            <a:r>
              <a:rPr lang="fr-FR" sz="2800" dirty="0" smtClean="0">
                <a:solidFill>
                  <a:srgbClr val="C00000"/>
                </a:solidFill>
              </a:rPr>
              <a:t>55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smtClean="0"/>
              <a:t>jeunes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smtClean="0"/>
              <a:t>seraient à favoriser selon leur niveau de ressources et les conditions de vie dans leur logement actuel</a:t>
            </a:r>
          </a:p>
          <a:p>
            <a:r>
              <a:rPr lang="fr-FR" sz="2800" dirty="0" smtClean="0"/>
              <a:t>Environ </a:t>
            </a:r>
            <a:r>
              <a:rPr lang="fr-FR" sz="2800" dirty="0" smtClean="0">
                <a:solidFill>
                  <a:srgbClr val="C00000"/>
                </a:solidFill>
              </a:rPr>
              <a:t>80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smtClean="0"/>
              <a:t>personnes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smtClean="0"/>
              <a:t>disent devoir quitter leur logement</a:t>
            </a:r>
          </a:p>
          <a:p>
            <a:r>
              <a:rPr lang="fr-FR" sz="2800" dirty="0" smtClean="0">
                <a:solidFill>
                  <a:srgbClr val="C00000"/>
                </a:solidFill>
              </a:rPr>
              <a:t>22% </a:t>
            </a:r>
            <a:r>
              <a:rPr lang="fr-FR" sz="2800" dirty="0" smtClean="0"/>
              <a:t>sont intéressés par un hébergement en foyer</a:t>
            </a:r>
          </a:p>
          <a:p>
            <a:endParaRPr lang="fr-FR" sz="2800" dirty="0"/>
          </a:p>
        </p:txBody>
      </p:sp>
      <p:pic>
        <p:nvPicPr>
          <p:cNvPr id="5" name="Image 4" descr="Logo Taaone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1270000" cy="12192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1835696" y="1484784"/>
            <a:ext cx="668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0126" y="527688"/>
            <a:ext cx="7134058" cy="549882"/>
          </a:xfrm>
        </p:spPr>
        <p:txBody>
          <a:bodyPr>
            <a:noAutofit/>
          </a:bodyPr>
          <a:lstStyle/>
          <a:p>
            <a:pPr algn="l"/>
            <a:r>
              <a:rPr lang="fr-FR" sz="3200" b="1" dirty="0" smtClean="0">
                <a:solidFill>
                  <a:srgbClr val="000090"/>
                </a:solidFill>
              </a:rPr>
              <a:t>Conclusions de l’enquête:</a:t>
            </a:r>
            <a:endParaRPr lang="fr-FR" sz="3200" b="1" dirty="0">
              <a:solidFill>
                <a:srgbClr val="000090"/>
              </a:solidFill>
            </a:endParaRP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2640372" y="-698163"/>
            <a:ext cx="3956182" cy="86714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4" name="Image 3" descr="Logo Taaon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270000" cy="121920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1820126" y="1107778"/>
            <a:ext cx="668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82742" y="6356350"/>
            <a:ext cx="7493698" cy="365125"/>
          </a:xfrm>
        </p:spPr>
        <p:txBody>
          <a:bodyPr/>
          <a:lstStyle/>
          <a:p>
            <a:r>
              <a:rPr lang="fr-FR" b="1" dirty="0" smtClean="0">
                <a:solidFill>
                  <a:srgbClr val="1F497D"/>
                </a:solidFill>
              </a:rPr>
              <a:t>BTS Services et Prestations des Secteurs Sanitaire et Social - Mai 2012</a:t>
            </a: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13E5-E3E7-BA4A-92CE-4D5457B179D4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23528" y="2456795"/>
            <a:ext cx="84040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Parmi la population enquêtée, le projet recueille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l’adhésion de la majorité des jeunes ayant des difficultés à se loger</a:t>
            </a:r>
            <a:r>
              <a:rPr lang="fr-FR" sz="2800" dirty="0" smtClean="0"/>
              <a:t>. Ils ont bien compris que ce foyer pourrait être un soutien pour leur projet professionnel.</a:t>
            </a:r>
          </a:p>
          <a:p>
            <a:endParaRPr lang="fr-FR" sz="2800" dirty="0" smtClean="0"/>
          </a:p>
          <a:p>
            <a:r>
              <a:rPr lang="fr-FR" sz="2800" dirty="0" smtClean="0"/>
              <a:t>On évalue à moins de 100 jeunes, ceux qui pourraient bénéficier d’un hébergement au sein de la structure. 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86617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fr-FR" sz="3200" b="1" dirty="0" smtClean="0">
                <a:solidFill>
                  <a:srgbClr val="000090"/>
                </a:solidFill>
              </a:rPr>
              <a:t>		Conclusions de l’enquête:</a:t>
            </a:r>
            <a:endParaRPr lang="fr-FR" sz="3200" b="1" dirty="0">
              <a:solidFill>
                <a:srgbClr val="000090"/>
              </a:solidFill>
            </a:endParaRPr>
          </a:p>
        </p:txBody>
      </p:sp>
      <p:sp>
        <p:nvSpPr>
          <p:cNvPr id="3" name="Espace réservé du texte vertical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/>
              <a:t>Il serait nécessaire d’approfondir notre connaissance sur : </a:t>
            </a:r>
          </a:p>
          <a:p>
            <a:pPr>
              <a:buNone/>
            </a:pPr>
            <a:r>
              <a:rPr lang="fr-FR" dirty="0" smtClean="0"/>
              <a:t>	</a:t>
            </a:r>
            <a:r>
              <a:rPr lang="fr-FR" dirty="0" smtClean="0">
                <a:sym typeface="Wingdings" pitchFamily="2" charset="2"/>
              </a:rPr>
              <a:t> </a:t>
            </a:r>
            <a:r>
              <a:rPr lang="fr-FR" dirty="0" smtClean="0"/>
              <a:t>les besoins en hébergement pour les sessions de BTS sur les 3 ou 5 prochaines années à partir des terminales 2012. </a:t>
            </a:r>
          </a:p>
          <a:p>
            <a:pPr>
              <a:buNone/>
            </a:pPr>
            <a:endParaRPr lang="fr-FR" sz="1000" dirty="0"/>
          </a:p>
          <a:p>
            <a:pPr>
              <a:buNone/>
            </a:pPr>
            <a:endParaRPr lang="fr-FR" sz="1100" dirty="0" smtClean="0"/>
          </a:p>
          <a:p>
            <a:pPr>
              <a:buNone/>
            </a:pPr>
            <a:r>
              <a:rPr lang="fr-FR" dirty="0" smtClean="0"/>
              <a:t>	</a:t>
            </a:r>
            <a:r>
              <a:rPr lang="fr-FR" dirty="0" smtClean="0">
                <a:sym typeface="Wingdings" pitchFamily="2" charset="2"/>
              </a:rPr>
              <a:t></a:t>
            </a:r>
            <a:r>
              <a:rPr lang="fr-FR" dirty="0" smtClean="0">
                <a:solidFill>
                  <a:srgbClr val="C00000"/>
                </a:solidFill>
                <a:sym typeface="Wingdings" pitchFamily="2" charset="2"/>
              </a:rPr>
              <a:t>les avis des responsables d</a:t>
            </a:r>
            <a:r>
              <a:rPr lang="fr-FR" dirty="0" smtClean="0">
                <a:solidFill>
                  <a:srgbClr val="C00000"/>
                </a:solidFill>
              </a:rPr>
              <a:t>es structures d’hébergement et de formation pour évaluer l’opportunité du projet (cohérence et complémentarité)</a:t>
            </a:r>
          </a:p>
          <a:p>
            <a:endParaRPr lang="fr-FR" dirty="0"/>
          </a:p>
        </p:txBody>
      </p:sp>
      <p:pic>
        <p:nvPicPr>
          <p:cNvPr id="4" name="Image 3" descr="Logo Taaone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270000" cy="12192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1820126" y="1107778"/>
            <a:ext cx="668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r-FR" sz="2200" b="1" dirty="0" smtClean="0">
                <a:solidFill>
                  <a:srgbClr val="1F497D"/>
                </a:solidFill>
              </a:rPr>
              <a:t>BTS SP3S </a:t>
            </a:r>
            <a:br>
              <a:rPr lang="fr-FR" sz="2200" b="1" dirty="0" smtClean="0">
                <a:solidFill>
                  <a:srgbClr val="1F497D"/>
                </a:solidFill>
              </a:rPr>
            </a:br>
            <a:r>
              <a:rPr lang="fr-FR" sz="2200" b="1" dirty="0" smtClean="0">
                <a:solidFill>
                  <a:srgbClr val="1F497D"/>
                </a:solidFill>
              </a:rPr>
              <a:t/>
            </a:r>
            <a:br>
              <a:rPr lang="fr-FR" sz="2200" b="1" dirty="0" smtClean="0">
                <a:solidFill>
                  <a:srgbClr val="1F497D"/>
                </a:solidFill>
              </a:rPr>
            </a:br>
            <a:r>
              <a:rPr lang="fr-FR" sz="2200" b="1" dirty="0" smtClean="0">
                <a:solidFill>
                  <a:srgbClr val="1F497D"/>
                </a:solidFill>
              </a:rPr>
              <a:t>services et prestations des secteurs Sanitaire et Social</a:t>
            </a:r>
            <a:endParaRPr lang="fr-FR" sz="2200" b="1" dirty="0">
              <a:solidFill>
                <a:srgbClr val="1F497D"/>
              </a:solidFill>
            </a:endParaRPr>
          </a:p>
        </p:txBody>
      </p:sp>
      <p:sp>
        <p:nvSpPr>
          <p:cNvPr id="3" name="Espace réservé du texte vertical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sz="7000" b="1" dirty="0" smtClean="0">
                <a:solidFill>
                  <a:schemeClr val="tx2"/>
                </a:solidFill>
              </a:rPr>
              <a:t>La Table ronde </a:t>
            </a:r>
          </a:p>
          <a:p>
            <a:pPr marL="0" indent="0" algn="ctr">
              <a:buNone/>
            </a:pPr>
            <a:endParaRPr lang="fr-FR" sz="3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fr-FR" sz="5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fr-FR" sz="3400" b="1" dirty="0" smtClean="0">
                <a:solidFill>
                  <a:schemeClr val="tx2"/>
                </a:solidFill>
              </a:rPr>
              <a:t>de 27 professionnels de divers horizons:</a:t>
            </a:r>
          </a:p>
          <a:p>
            <a:pPr marL="0" indent="0" algn="ctr">
              <a:buNone/>
            </a:pPr>
            <a:r>
              <a:rPr lang="fr-FR" sz="3400" b="1" dirty="0" smtClean="0">
                <a:solidFill>
                  <a:schemeClr val="tx2"/>
                </a:solidFill>
              </a:rPr>
              <a:t>Responsables de structures de formation , d’hébergement, </a:t>
            </a:r>
          </a:p>
          <a:p>
            <a:pPr marL="0" indent="0" algn="ctr">
              <a:buNone/>
            </a:pPr>
            <a:r>
              <a:rPr lang="fr-FR" sz="3400" b="1" dirty="0" smtClean="0">
                <a:solidFill>
                  <a:schemeClr val="tx2"/>
                </a:solidFill>
              </a:rPr>
              <a:t>les Services sociaux, les représentants de l’Assemblée de PF </a:t>
            </a:r>
          </a:p>
          <a:p>
            <a:pPr marL="0" indent="0" algn="ctr">
              <a:buNone/>
            </a:pPr>
            <a:r>
              <a:rPr lang="fr-FR" sz="3400" b="1" dirty="0" smtClean="0">
                <a:solidFill>
                  <a:schemeClr val="tx2"/>
                </a:solidFill>
              </a:rPr>
              <a:t>et</a:t>
            </a:r>
          </a:p>
          <a:p>
            <a:pPr marL="0" indent="0" algn="ctr">
              <a:buNone/>
            </a:pPr>
            <a:r>
              <a:rPr lang="fr-FR" sz="3400" b="1" dirty="0">
                <a:solidFill>
                  <a:schemeClr val="tx2"/>
                </a:solidFill>
              </a:rPr>
              <a:t>l</a:t>
            </a:r>
            <a:r>
              <a:rPr lang="fr-FR" sz="3400" b="1" dirty="0" smtClean="0">
                <a:solidFill>
                  <a:schemeClr val="tx2"/>
                </a:solidFill>
              </a:rPr>
              <a:t>es 3 ministères concernés </a:t>
            </a:r>
            <a:endParaRPr lang="fr-FR" sz="3400" b="1" dirty="0">
              <a:solidFill>
                <a:schemeClr val="tx2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BTS Services et Prestations des Secteurs Sanitaire et Social - Mai 2012-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13E5-E3E7-BA4A-92CE-4D5457B179D4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4" name="Image 3" descr="Logo Taaone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2" y="178275"/>
            <a:ext cx="1270000" cy="121920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2116796" y="787875"/>
            <a:ext cx="668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IMG_027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7441" y="4446752"/>
            <a:ext cx="2393244" cy="179493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0685" y="4446752"/>
            <a:ext cx="1828282" cy="182828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7435" y="4446752"/>
            <a:ext cx="1833397" cy="183339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71809" y="4446752"/>
            <a:ext cx="1591139" cy="182828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91680" y="188640"/>
            <a:ext cx="31816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B050"/>
                </a:solidFill>
              </a:rPr>
              <a:t>Seconde partie:</a:t>
            </a:r>
          </a:p>
        </p:txBody>
      </p:sp>
    </p:spTree>
    <p:extLst>
      <p:ext uri="{BB962C8B-B14F-4D97-AF65-F5344CB8AC3E}">
        <p14:creationId xmlns="" xmlns:p14="http://schemas.microsoft.com/office/powerpoint/2010/main" val="276402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Objectifs 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2303748" y="-351423"/>
            <a:ext cx="4680521" cy="86409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>
                <a:sym typeface="Wingdings" pitchFamily="2" charset="2"/>
              </a:rPr>
              <a:t>de </a:t>
            </a:r>
            <a:r>
              <a:rPr lang="fr-FR" dirty="0" smtClean="0"/>
              <a:t>recenser:</a:t>
            </a:r>
          </a:p>
          <a:p>
            <a:pPr>
              <a:buNone/>
            </a:pPr>
            <a:r>
              <a:rPr lang="fr-FR" dirty="0"/>
              <a:t>	</a:t>
            </a:r>
            <a:r>
              <a:rPr lang="fr-FR" dirty="0" smtClean="0"/>
              <a:t>-vos avis</a:t>
            </a:r>
            <a:r>
              <a:rPr lang="fr-FR" dirty="0"/>
              <a:t>, </a:t>
            </a:r>
            <a:endParaRPr lang="fr-FR" dirty="0" smtClean="0"/>
          </a:p>
          <a:p>
            <a:pPr>
              <a:buNone/>
            </a:pPr>
            <a:r>
              <a:rPr lang="fr-FR" dirty="0"/>
              <a:t>	</a:t>
            </a:r>
            <a:r>
              <a:rPr lang="fr-FR" dirty="0" smtClean="0"/>
              <a:t>-vos attentes</a:t>
            </a:r>
            <a:r>
              <a:rPr lang="fr-FR" dirty="0"/>
              <a:t>, 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>
                <a:sym typeface="Wingdings" pitchFamily="2" charset="2"/>
              </a:rPr>
              <a:t>de </a:t>
            </a:r>
            <a:r>
              <a:rPr lang="fr-FR" dirty="0" smtClean="0"/>
              <a:t>connaître </a:t>
            </a:r>
            <a:r>
              <a:rPr lang="fr-FR" dirty="0"/>
              <a:t>les besoins ressentis sur </a:t>
            </a:r>
            <a:r>
              <a:rPr lang="fr-FR" dirty="0" smtClean="0"/>
              <a:t>le choix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      de </a:t>
            </a:r>
            <a:r>
              <a:rPr lang="fr-FR" dirty="0"/>
              <a:t>la </a:t>
            </a:r>
            <a:r>
              <a:rPr lang="fr-FR" dirty="0" smtClean="0"/>
              <a:t>structure</a:t>
            </a:r>
          </a:p>
          <a:p>
            <a:pPr>
              <a:buNone/>
            </a:pPr>
            <a:r>
              <a:rPr lang="fr-FR" dirty="0" smtClean="0">
                <a:sym typeface="Wingdings" pitchFamily="2" charset="2"/>
              </a:rPr>
              <a:t>de </a:t>
            </a:r>
            <a:r>
              <a:rPr lang="fr-FR" dirty="0" smtClean="0"/>
              <a:t>définir </a:t>
            </a:r>
            <a:r>
              <a:rPr lang="fr-FR" dirty="0"/>
              <a:t>les conditions </a:t>
            </a:r>
            <a:r>
              <a:rPr lang="fr-FR" dirty="0" smtClean="0"/>
              <a:t>de fonctionnement </a:t>
            </a:r>
            <a:r>
              <a:rPr lang="fr-FR" dirty="0"/>
              <a:t>de </a:t>
            </a:r>
            <a:endParaRPr lang="fr-FR" dirty="0" smtClean="0"/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     l’établissement:  gestion, coût de l’hébergement, 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     l’entretien des parties communes….</a:t>
            </a:r>
            <a:endParaRPr lang="fr-FR" dirty="0"/>
          </a:p>
        </p:txBody>
      </p:sp>
      <p:pic>
        <p:nvPicPr>
          <p:cNvPr id="4" name="Image 3" descr="Logo Taaone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270000" cy="1219200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1820126" y="1107778"/>
            <a:ext cx="668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Accolade fermante 5"/>
          <p:cNvSpPr/>
          <p:nvPr/>
        </p:nvSpPr>
        <p:spPr>
          <a:xfrm>
            <a:off x="3491880" y="2204864"/>
            <a:ext cx="576064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139952" y="2348880"/>
            <a:ext cx="3600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 pour imaginer le foyer</a:t>
            </a:r>
            <a:endParaRPr lang="fr-FR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0126" y="527688"/>
            <a:ext cx="7134058" cy="549882"/>
          </a:xfrm>
        </p:spPr>
        <p:txBody>
          <a:bodyPr>
            <a:noAutofit/>
          </a:bodyPr>
          <a:lstStyle/>
          <a:p>
            <a:pPr algn="l"/>
            <a:r>
              <a:rPr lang="fr-FR" sz="2200" b="1" dirty="0" smtClean="0">
                <a:solidFill>
                  <a:srgbClr val="000090"/>
                </a:solidFill>
              </a:rPr>
              <a:t>FICHE TECHNIQUE – Méthodologie de travail</a:t>
            </a:r>
            <a:endParaRPr lang="fr-FR" sz="2200" b="1" dirty="0">
              <a:solidFill>
                <a:srgbClr val="000090"/>
              </a:solidFill>
            </a:endParaRP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2622606" y="-905744"/>
            <a:ext cx="4181529" cy="88612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Investigation effectuée pour :  	</a:t>
            </a:r>
            <a:r>
              <a:rPr lang="fr-FR" sz="2800" b="1" dirty="0" smtClean="0">
                <a:solidFill>
                  <a:srgbClr val="000090"/>
                </a:solidFill>
              </a:rPr>
              <a:t>Mairie de Pirae</a:t>
            </a:r>
            <a:endParaRPr lang="fr-FR" sz="2800" b="1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fr-FR" sz="1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Période:			</a:t>
            </a:r>
            <a:r>
              <a:rPr lang="fr-FR" sz="2400" b="1" dirty="0" smtClean="0">
                <a:solidFill>
                  <a:srgbClr val="000090"/>
                </a:solidFill>
              </a:rPr>
              <a:t>du </a:t>
            </a:r>
            <a:r>
              <a:rPr lang="fr-FR" sz="2400" b="1" dirty="0">
                <a:solidFill>
                  <a:srgbClr val="000090"/>
                </a:solidFill>
              </a:rPr>
              <a:t>22 mars au 19 avril </a:t>
            </a:r>
            <a:r>
              <a:rPr lang="fr-FR" sz="2400" b="1" dirty="0" smtClean="0">
                <a:solidFill>
                  <a:srgbClr val="000090"/>
                </a:solidFill>
              </a:rPr>
              <a:t>2012</a:t>
            </a:r>
          </a:p>
          <a:p>
            <a:pPr marL="0" indent="0">
              <a:buNone/>
            </a:pPr>
            <a:endParaRPr lang="fr-FR" sz="2400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Echantillon:</a:t>
            </a:r>
            <a:r>
              <a:rPr lang="fr-FR" sz="2400" b="1" dirty="0" smtClean="0">
                <a:solidFill>
                  <a:srgbClr val="000090"/>
                </a:solidFill>
              </a:rPr>
              <a:t>			58O jeunes étudiants et jeunes travailleurs</a:t>
            </a:r>
            <a:endParaRPr lang="fr-FR" sz="2400" b="1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fr-FR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Méthode : </a:t>
            </a:r>
            <a:r>
              <a:rPr lang="fr-FR" sz="2000" b="1" dirty="0" smtClean="0">
                <a:solidFill>
                  <a:srgbClr val="FF0000"/>
                </a:solidFill>
              </a:rPr>
              <a:t>			</a:t>
            </a:r>
            <a:r>
              <a:rPr lang="fr-FR" sz="2000" b="1" dirty="0" smtClean="0">
                <a:solidFill>
                  <a:srgbClr val="000090"/>
                </a:solidFill>
              </a:rPr>
              <a:t>questionnaire administré sur place</a:t>
            </a:r>
          </a:p>
          <a:p>
            <a:pPr marL="0" indent="0">
              <a:buNone/>
            </a:pPr>
            <a:r>
              <a:rPr lang="fr-FR" sz="2000" b="1" dirty="0">
                <a:solidFill>
                  <a:srgbClr val="000090"/>
                </a:solidFill>
              </a:rPr>
              <a:t>	</a:t>
            </a:r>
            <a:r>
              <a:rPr lang="fr-FR" sz="2000" b="1" dirty="0" smtClean="0">
                <a:solidFill>
                  <a:srgbClr val="000090"/>
                </a:solidFill>
              </a:rPr>
              <a:t>			saisie des questionnaires en base de données</a:t>
            </a:r>
          </a:p>
          <a:p>
            <a:pPr marL="0" indent="0">
              <a:buNone/>
            </a:pPr>
            <a:r>
              <a:rPr lang="fr-FR" sz="2000" b="1" dirty="0">
                <a:solidFill>
                  <a:srgbClr val="000090"/>
                </a:solidFill>
              </a:rPr>
              <a:t>	</a:t>
            </a:r>
            <a:r>
              <a:rPr lang="fr-FR" sz="2000" b="1" dirty="0" smtClean="0">
                <a:solidFill>
                  <a:srgbClr val="000090"/>
                </a:solidFill>
              </a:rPr>
              <a:t>			définition d’indicateurs</a:t>
            </a:r>
          </a:p>
          <a:p>
            <a:pPr marL="0" indent="0">
              <a:buNone/>
            </a:pPr>
            <a:r>
              <a:rPr lang="fr-FR" sz="2000" b="1" dirty="0">
                <a:solidFill>
                  <a:srgbClr val="000090"/>
                </a:solidFill>
              </a:rPr>
              <a:t>	</a:t>
            </a:r>
            <a:r>
              <a:rPr lang="fr-FR" sz="2000" b="1" dirty="0" smtClean="0">
                <a:solidFill>
                  <a:srgbClr val="000090"/>
                </a:solidFill>
              </a:rPr>
              <a:t>			réalisation d’un document de présentation</a:t>
            </a:r>
          </a:p>
          <a:p>
            <a:pPr marL="0" indent="0">
              <a:buNone/>
            </a:pPr>
            <a:endParaRPr lang="fr-FR" sz="1800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Remarques :	</a:t>
            </a:r>
            <a:r>
              <a:rPr lang="fr-FR" sz="2000" b="1" dirty="0" smtClean="0">
                <a:solidFill>
                  <a:srgbClr val="FF0000"/>
                </a:solidFill>
              </a:rPr>
              <a:t>	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part importante de non réponses à certaines questions</a:t>
            </a:r>
          </a:p>
          <a:p>
            <a:pPr marL="0" indent="0">
              <a:buNone/>
            </a:pPr>
            <a:endParaRPr lang="fr-F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4" name="Image 3" descr="Logo Taaon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2" y="214920"/>
            <a:ext cx="1270000" cy="121920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1820126" y="1107778"/>
            <a:ext cx="668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82742" y="6356350"/>
            <a:ext cx="7493698" cy="365125"/>
          </a:xfrm>
        </p:spPr>
        <p:txBody>
          <a:bodyPr/>
          <a:lstStyle/>
          <a:p>
            <a:r>
              <a:rPr lang="fr-FR" b="1" dirty="0" smtClean="0">
                <a:solidFill>
                  <a:srgbClr val="1F497D"/>
                </a:solidFill>
              </a:rPr>
              <a:t>BTS Services et Prestations des Secteurs Sanitaire et Social - Mai 2012</a:t>
            </a: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13E5-E3E7-BA4A-92CE-4D5457B179D4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6802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Rappels de la commande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Diagnostiquer les besoins de logement auprès des étudiants et jeunes travailleurs</a:t>
            </a:r>
          </a:p>
          <a:p>
            <a:r>
              <a:rPr lang="fr-FR" dirty="0" smtClean="0"/>
              <a:t>Connaître le profil des jeunes susceptibles d’être hébergés au sein du foyer de la Cité Grand</a:t>
            </a:r>
            <a:endParaRPr lang="fr-FR" dirty="0"/>
          </a:p>
          <a:p>
            <a:r>
              <a:rPr lang="fr-FR" dirty="0" smtClean="0"/>
              <a:t>Réfléchir à des critères </a:t>
            </a:r>
            <a:r>
              <a:rPr lang="fr-FR" dirty="0"/>
              <a:t>de sélection </a:t>
            </a:r>
            <a:r>
              <a:rPr lang="fr-FR" dirty="0" smtClean="0"/>
              <a:t>de </a:t>
            </a:r>
            <a:r>
              <a:rPr lang="fr-FR" dirty="0"/>
              <a:t>la population </a:t>
            </a:r>
            <a:r>
              <a:rPr lang="fr-FR" dirty="0" smtClean="0"/>
              <a:t>cible</a:t>
            </a:r>
          </a:p>
          <a:p>
            <a:r>
              <a:rPr lang="fr-FR" dirty="0" smtClean="0"/>
              <a:t>Connaître les motivations et attentes des jeunes par rapport au projet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BTS Services et Prestations des Secteurs Sanitaire et Social - Mai 2012-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13E5-E3E7-BA4A-92CE-4D5457B179D4}" type="slidenum">
              <a:rPr lang="fr-FR" smtClean="0"/>
              <a:pPr/>
              <a:t>4</a:t>
            </a:fld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1769326" y="1417638"/>
            <a:ext cx="668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Logo Taaone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26" y="198438"/>
            <a:ext cx="1270000" cy="1219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0992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06500"/>
            <a:ext cx="8229600" cy="3509962"/>
          </a:xfrm>
        </p:spPr>
        <p:txBody>
          <a:bodyPr/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Vue aérienne de la cité grand et des Lycées de 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</a:rPr>
              <a:t>Aorai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 et 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</a:rPr>
              <a:t>Taaone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BTS Services et Prestations des Secteurs Sanitaire et Social - Mai 2012-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13E5-E3E7-BA4A-92CE-4D5457B179D4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6" name="Image 5" descr="Logo Taaone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2" y="214920"/>
            <a:ext cx="1270000" cy="121920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1769326" y="4238018"/>
            <a:ext cx="668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Aperçu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BTS Services et Prestations des Secteurs Sanitaire et Social - Mai 2012-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13E5-E3E7-BA4A-92CE-4D5457B179D4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197600" y="274638"/>
            <a:ext cx="278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Vue aérienne</a:t>
            </a:r>
            <a:endParaRPr lang="fr-FR" sz="28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362700" y="5969000"/>
            <a:ext cx="214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Les logements de la cité Grand</a:t>
            </a:r>
            <a:endParaRPr lang="fr-FR" sz="2000" dirty="0"/>
          </a:p>
        </p:txBody>
      </p:sp>
      <p:sp>
        <p:nvSpPr>
          <p:cNvPr id="25" name="ZoneTexte 24"/>
          <p:cNvSpPr txBox="1"/>
          <p:nvPr/>
        </p:nvSpPr>
        <p:spPr>
          <a:xfrm>
            <a:off x="6019800" y="1054100"/>
            <a:ext cx="295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Lycée Polyvalent du </a:t>
            </a:r>
            <a:r>
              <a:rPr lang="fr-FR" dirty="0" err="1" smtClean="0"/>
              <a:t>Taaone</a:t>
            </a:r>
            <a:r>
              <a:rPr lang="fr-FR" dirty="0" smtClean="0"/>
              <a:t> et Lycée </a:t>
            </a:r>
            <a:r>
              <a:rPr lang="fr-FR" dirty="0" err="1" smtClean="0"/>
              <a:t>Aorai</a:t>
            </a:r>
            <a:endParaRPr lang="fr-FR" dirty="0"/>
          </a:p>
        </p:txBody>
      </p:sp>
      <p:pic>
        <p:nvPicPr>
          <p:cNvPr id="103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19800" cy="678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Connecteur droit avec flèche 27"/>
          <p:cNvCxnSpPr>
            <a:stCxn id="25" idx="0"/>
          </p:cNvCxnSpPr>
          <p:nvPr/>
        </p:nvCxnSpPr>
        <p:spPr>
          <a:xfrm flipH="1">
            <a:off x="5264150" y="1054100"/>
            <a:ext cx="2235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2959100" y="5969000"/>
            <a:ext cx="35941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Flèche vers le bas 11"/>
          <p:cNvSpPr/>
          <p:nvPr/>
        </p:nvSpPr>
        <p:spPr>
          <a:xfrm>
            <a:off x="179512" y="3284984"/>
            <a:ext cx="1656184" cy="1008112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STADE FATAUA</a:t>
            </a:r>
            <a:endParaRPr lang="fr-FR" sz="1400" dirty="0"/>
          </a:p>
        </p:txBody>
      </p:sp>
      <p:sp>
        <p:nvSpPr>
          <p:cNvPr id="13" name="Flèche gauche 12"/>
          <p:cNvSpPr/>
          <p:nvPr/>
        </p:nvSpPr>
        <p:spPr>
          <a:xfrm rot="19491023">
            <a:off x="5007200" y="4386000"/>
            <a:ext cx="1460927" cy="1224136"/>
          </a:xfrm>
          <a:prstGeom prst="lef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Mairie de PIRAE</a:t>
            </a:r>
            <a:endParaRPr lang="fr-FR" sz="1600" dirty="0"/>
          </a:p>
        </p:txBody>
      </p:sp>
      <p:sp>
        <p:nvSpPr>
          <p:cNvPr id="14" name="Flèche vers le bas 13"/>
          <p:cNvSpPr/>
          <p:nvPr/>
        </p:nvSpPr>
        <p:spPr>
          <a:xfrm>
            <a:off x="2123728" y="4221088"/>
            <a:ext cx="1728192" cy="72008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Magasin </a:t>
            </a:r>
            <a:r>
              <a:rPr lang="fr-FR" sz="1400" dirty="0" err="1" smtClean="0"/>
              <a:t>Hamuta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514600"/>
            <a:ext cx="7772400" cy="2895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Quelques données </a:t>
            </a:r>
            <a:br>
              <a:rPr lang="fr-F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sur La population enquêtée</a:t>
            </a:r>
            <a:br>
              <a:rPr lang="fr-FR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BTS Services et Prestations des Secteurs Sanitaire et Social - Mai 2012-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13E5-E3E7-BA4A-92CE-4D5457B179D4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6" name="Image 5" descr="Logo Taaone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2" y="214920"/>
            <a:ext cx="1270000" cy="12192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17743" y="2794000"/>
            <a:ext cx="745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12781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11452" y="253020"/>
            <a:ext cx="7134058" cy="1143000"/>
          </a:xfrm>
        </p:spPr>
        <p:txBody>
          <a:bodyPr>
            <a:normAutofit/>
          </a:bodyPr>
          <a:lstStyle/>
          <a:p>
            <a:pPr algn="just"/>
            <a:r>
              <a:rPr lang="fr-FR" sz="3200" b="1" dirty="0">
                <a:solidFill>
                  <a:schemeClr val="tx2">
                    <a:lumMod val="75000"/>
                  </a:schemeClr>
                </a:solidFill>
              </a:rPr>
              <a:t>580 questionnaires </a:t>
            </a:r>
            <a:r>
              <a:rPr lang="fr-FR" sz="3200" b="1" dirty="0" smtClean="0">
                <a:solidFill>
                  <a:schemeClr val="tx2">
                    <a:lumMod val="75000"/>
                  </a:schemeClr>
                </a:solidFill>
              </a:rPr>
              <a:t>collectés</a:t>
            </a:r>
            <a:endParaRPr lang="fr-F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40393" y="1628800"/>
            <a:ext cx="9103607" cy="2066888"/>
          </a:xfrm>
        </p:spPr>
        <p:txBody>
          <a:bodyPr>
            <a:noAutofit/>
          </a:bodyPr>
          <a:lstStyle/>
          <a:p>
            <a:pPr lvl="1" algn="just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430</a:t>
            </a:r>
            <a:r>
              <a:rPr lang="fr-FR" sz="2000" b="1" dirty="0" smtClean="0"/>
              <a:t> jeunes inscrits en BTS au sein des lycées de </a:t>
            </a:r>
            <a:r>
              <a:rPr lang="fr-FR" sz="2000" b="1" dirty="0" err="1" smtClean="0"/>
              <a:t>Aorai</a:t>
            </a:r>
            <a:r>
              <a:rPr lang="fr-FR" sz="2000" b="1" dirty="0" smtClean="0"/>
              <a:t>, Taaone, </a:t>
            </a:r>
            <a:r>
              <a:rPr lang="fr-FR" sz="2000" b="1" dirty="0" err="1" smtClean="0"/>
              <a:t>Raapoto</a:t>
            </a:r>
            <a:r>
              <a:rPr lang="fr-FR" sz="2000" b="1" dirty="0" smtClean="0"/>
              <a:t> et Lamennais</a:t>
            </a:r>
          </a:p>
          <a:p>
            <a:pPr lvl="1" algn="just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</a:t>
            </a:r>
            <a:r>
              <a:rPr lang="fr-FR" sz="2000" b="1" dirty="0"/>
              <a:t> ont été interrogés au SEFI</a:t>
            </a:r>
            <a:endParaRPr lang="fr-FR" sz="1600" dirty="0"/>
          </a:p>
          <a:p>
            <a:pPr lvl="1" algn="just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 </a:t>
            </a:r>
            <a:r>
              <a:rPr lang="fr-FR" sz="2000" b="1" dirty="0" smtClean="0"/>
              <a:t>sont hébergés au sein du foyer </a:t>
            </a:r>
            <a:r>
              <a:rPr lang="fr-FR" sz="2000" b="1" dirty="0"/>
              <a:t>de jeunes </a:t>
            </a:r>
            <a:r>
              <a:rPr lang="fr-FR" sz="2000" b="1" dirty="0" smtClean="0"/>
              <a:t>filles de </a:t>
            </a:r>
            <a:r>
              <a:rPr lang="fr-FR" sz="2000" b="1" dirty="0" err="1" smtClean="0"/>
              <a:t>Paofai</a:t>
            </a:r>
            <a:endParaRPr lang="fr-FR" sz="2000" b="1" dirty="0" smtClean="0"/>
          </a:p>
          <a:p>
            <a:pPr lvl="1" algn="just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</a:t>
            </a:r>
            <a:r>
              <a:rPr lang="fr-FR" sz="2000" b="1" dirty="0"/>
              <a:t>jeunes </a:t>
            </a:r>
            <a:r>
              <a:rPr lang="fr-FR" sz="2000" b="1" dirty="0" smtClean="0"/>
              <a:t>hébergés en résidence universitaire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BTS Services et Prestations des Secteurs Sanitaire et Social - Mai 2012-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13E5-E3E7-BA4A-92CE-4D5457B179D4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9" name="Image 8" descr="Logo Taaon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2" y="214920"/>
            <a:ext cx="1270000" cy="121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1600" y="4797152"/>
            <a:ext cx="7128792" cy="3693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smtClean="0"/>
              <a:t>Une représentation des femmes importante dans l’enquête</a:t>
            </a:r>
            <a:endParaRPr lang="fr-FR" b="1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1820126" y="1107778"/>
            <a:ext cx="668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411760" y="5373216"/>
            <a:ext cx="4032448" cy="9233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just"/>
            <a:r>
              <a:rPr lang="fr-FR" b="1" dirty="0" smtClean="0"/>
              <a:t>83% sont étudiants</a:t>
            </a:r>
          </a:p>
          <a:p>
            <a:pPr lvl="1" algn="just"/>
            <a:r>
              <a:rPr lang="fr-FR" b="1" dirty="0"/>
              <a:t>16% suivent une formation au SEFI</a:t>
            </a:r>
          </a:p>
          <a:p>
            <a:pPr lvl="1" algn="just"/>
            <a:r>
              <a:rPr lang="fr-FR" b="1" dirty="0" smtClean="0"/>
              <a:t>1% est étudiant et salarié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03648" y="4077072"/>
            <a:ext cx="6264696" cy="3693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smtClean="0"/>
              <a:t>Une population jeune, la majorité a entre 18 et 21 ans</a:t>
            </a:r>
          </a:p>
        </p:txBody>
      </p:sp>
    </p:spTree>
    <p:extLst>
      <p:ext uri="{BB962C8B-B14F-4D97-AF65-F5344CB8AC3E}">
        <p14:creationId xmlns="" xmlns:p14="http://schemas.microsoft.com/office/powerpoint/2010/main" val="24586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3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9310" y="253020"/>
            <a:ext cx="7134058" cy="1143000"/>
          </a:xfrm>
        </p:spPr>
        <p:txBody>
          <a:bodyPr>
            <a:normAutofit/>
          </a:bodyPr>
          <a:lstStyle/>
          <a:p>
            <a:pPr algn="just"/>
            <a:r>
              <a:rPr lang="fr-FR" sz="3200" dirty="0" smtClean="0"/>
              <a:t>L’origine et le lieu de résidence</a:t>
            </a:r>
            <a:endParaRPr lang="fr-FR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BTS Services et Prestations des Secteurs Sanitaire et Social - Mai 2012-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13E5-E3E7-BA4A-92CE-4D5457B179D4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9" name="Image 8" descr="Logo Taaon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2" y="214920"/>
            <a:ext cx="1270000" cy="12192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732" y="1271365"/>
            <a:ext cx="4494936" cy="266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2742" y="2428924"/>
            <a:ext cx="4162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La majorité </a:t>
            </a:r>
            <a:r>
              <a:rPr lang="fr-FR" dirty="0" smtClean="0"/>
              <a:t>est </a:t>
            </a:r>
            <a:r>
              <a:rPr lang="fr-FR" dirty="0"/>
              <a:t>originaire des Iles Du Vent (78%)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991100" y="4943564"/>
            <a:ext cx="392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Ils sont hébergés principalement par leur famille</a:t>
            </a:r>
          </a:p>
          <a:p>
            <a:r>
              <a:rPr lang="fr-FR" dirty="0" smtClean="0">
                <a:sym typeface="Wingdings" pitchFamily="2" charset="2"/>
              </a:rPr>
              <a:t></a:t>
            </a:r>
            <a:r>
              <a:rPr lang="fr-FR" dirty="0" smtClean="0"/>
              <a:t>Part important de jeunes qui vivent en couple ou seul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1820126" y="1107778"/>
            <a:ext cx="668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74969156"/>
              </p:ext>
            </p:extLst>
          </p:nvPr>
        </p:nvGraphicFramePr>
        <p:xfrm>
          <a:off x="-468560" y="3571964"/>
          <a:ext cx="52101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Flèche droite 11"/>
          <p:cNvSpPr/>
          <p:nvPr/>
        </p:nvSpPr>
        <p:spPr>
          <a:xfrm>
            <a:off x="4355976" y="2492896"/>
            <a:ext cx="576064" cy="7920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gauche 14"/>
          <p:cNvSpPr/>
          <p:nvPr/>
        </p:nvSpPr>
        <p:spPr>
          <a:xfrm>
            <a:off x="4283968" y="5517232"/>
            <a:ext cx="576064" cy="50405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1807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Graphic spid="13" grpId="0">
        <p:bldAsOne/>
      </p:bldGraphic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1473</Words>
  <Application>Microsoft Office PowerPoint</Application>
  <PresentationFormat>Affichage à l'écran (4:3)</PresentationFormat>
  <Paragraphs>293</Paragraphs>
  <Slides>26</Slides>
  <Notes>12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8" baseType="lpstr">
      <vt:lpstr>Thème Office</vt:lpstr>
      <vt:lpstr>Microsoft Office Excel 97-2003 Worksheet</vt:lpstr>
      <vt:lpstr>BTS SP3S   Services et Prestations des Secteurs Sanitaire et Social</vt:lpstr>
      <vt:lpstr>BTS SP3S   Services et Prestations des Secteurs Sanitaire et Social</vt:lpstr>
      <vt:lpstr>FICHE TECHNIQUE – Méthodologie de travail</vt:lpstr>
      <vt:lpstr>Rappels de la commande</vt:lpstr>
      <vt:lpstr>Vue aérienne de la cité grand et des Lycées de Aorai et Taaone</vt:lpstr>
      <vt:lpstr>Aperçu </vt:lpstr>
      <vt:lpstr> Quelques données  sur La population enquêtée </vt:lpstr>
      <vt:lpstr>580 questionnaires collectés</vt:lpstr>
      <vt:lpstr>L’origine et le lieu de résidence</vt:lpstr>
      <vt:lpstr>Les types d’habitat des jeunes</vt:lpstr>
      <vt:lpstr>Diapositive 11</vt:lpstr>
      <vt:lpstr>Les ressources des jeunes</vt:lpstr>
      <vt:lpstr>Les difficultés à trouver un logement</vt:lpstr>
      <vt:lpstr>Les jeunes qui vivent dans des conditions de promiscuité et qui auraient les moyens de payer un loyer en foyer</vt:lpstr>
      <vt:lpstr>Les jeunes exprimant des difficultés à rester dans leur logement</vt:lpstr>
      <vt:lpstr>Les jeunes intéressés par un hébergement de type « foyer »</vt:lpstr>
      <vt:lpstr>Le foyer vu par les personnes enquêtées</vt:lpstr>
      <vt:lpstr>           Le foyer vu par les personnes enquêtées</vt:lpstr>
      <vt:lpstr>Récapitulatif</vt:lpstr>
      <vt:lpstr>Récapitulatif</vt:lpstr>
      <vt:lpstr>     Récapitulatif</vt:lpstr>
      <vt:lpstr>Conclusions de l’enquête:</vt:lpstr>
      <vt:lpstr>  Conclusions de l’enquête:</vt:lpstr>
      <vt:lpstr>BTS SP3S   services et prestations des secteurs Sanitaire et Social</vt:lpstr>
      <vt:lpstr>Objectifs </vt:lpstr>
      <vt:lpstr>Diapositive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BTS SP3S   services et prestations des secteurs Sanitaire et Social</dc:title>
  <dc:creator>Christel</dc:creator>
  <cp:lastModifiedBy>Christel</cp:lastModifiedBy>
  <cp:revision>48</cp:revision>
  <dcterms:created xsi:type="dcterms:W3CDTF">2012-11-18T04:31:42Z</dcterms:created>
  <dcterms:modified xsi:type="dcterms:W3CDTF">2012-11-19T09:30:43Z</dcterms:modified>
</cp:coreProperties>
</file>