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318" r:id="rId2"/>
    <p:sldId id="319" r:id="rId3"/>
    <p:sldId id="260" r:id="rId4"/>
    <p:sldId id="320" r:id="rId5"/>
    <p:sldId id="321" r:id="rId6"/>
    <p:sldId id="322" r:id="rId7"/>
    <p:sldId id="323" r:id="rId8"/>
    <p:sldId id="324" r:id="rId9"/>
    <p:sldId id="325" r:id="rId10"/>
    <p:sldId id="329" r:id="rId11"/>
    <p:sldId id="330" r:id="rId12"/>
    <p:sldId id="327" r:id="rId13"/>
    <p:sldId id="331" r:id="rId14"/>
    <p:sldId id="332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4" r:id="rId24"/>
    <p:sldId id="311" r:id="rId25"/>
    <p:sldId id="313" r:id="rId26"/>
    <p:sldId id="303" r:id="rId27"/>
    <p:sldId id="342" r:id="rId28"/>
    <p:sldId id="343" r:id="rId29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99"/>
    <a:srgbClr val="6666FF"/>
    <a:srgbClr val="FF6600"/>
    <a:srgbClr val="FF3300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77" autoAdjust="0"/>
    <p:restoredTop sz="98122" autoAdjust="0"/>
  </p:normalViewPr>
  <p:slideViewPr>
    <p:cSldViewPr>
      <p:cViewPr>
        <p:scale>
          <a:sx n="75" d="100"/>
          <a:sy n="75" d="100"/>
        </p:scale>
        <p:origin x="-122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/>
            </a:lvl1pPr>
          </a:lstStyle>
          <a:p>
            <a:pPr>
              <a:defRPr/>
            </a:pPr>
            <a:fld id="{5C4DE7FF-FC6B-4AFE-9E12-FD1324AEEDEE}" type="datetimeFigureOut">
              <a:rPr lang="fr-FR"/>
              <a:pPr>
                <a:defRPr/>
              </a:pPr>
              <a:t>13/08/2010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/>
            </a:lvl1pPr>
          </a:lstStyle>
          <a:p>
            <a:pPr>
              <a:defRPr/>
            </a:pPr>
            <a:fld id="{74E56C3F-77ED-4697-8799-AC146D2DE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6282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261359-15E0-4E80-9EA0-FC8C9F7C3568}" type="slidenum">
              <a:rPr kumimoji="0" lang="fr-FR" sz="1200"/>
              <a:pPr algn="r"/>
              <a:t>23</a:t>
            </a:fld>
            <a:endParaRPr kumimoji="0" lang="fr-F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ECA0F-BEFD-401E-BAD4-52D01D6CB5B1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19AD7-1282-46E0-9EB2-DB9EC69C4979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201B5-0E96-49C2-B286-640D75DF8D4F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5770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699417-6429-4FF9-923D-8ABB633532A3}" type="slidenum">
              <a:rPr kumimoji="0" lang="fr-FR" sz="1200"/>
              <a:pPr algn="r"/>
              <a:t>27</a:t>
            </a:fld>
            <a:endParaRPr kumimoji="0" lang="fr-F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0B954-4D87-49C3-8C69-FFD117D8CFBF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56C3F-77ED-4697-8799-AC146D2DE10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25957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58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fr-FR" sz="2400"/>
            </a:p>
          </p:txBody>
        </p:sp>
      </p:grp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1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5962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25963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5965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596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21E804E-E247-4C65-9686-56878B768794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1259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59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0488AF-3D01-41F4-BEB3-C620F7283E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9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C0F72-1399-49A7-B255-5C7877E364ED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5EBC-8F50-4C64-A006-35586E89FC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6C300-792C-4E7A-8EB8-B11D78C4E501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32120-2E21-4C6B-A4E6-9135718E1B6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41DB02-503A-4CB7-BFEC-234CD24645A3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4F8FE-DC60-431B-B163-39EBA6D24E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82DCD1-482E-4FAB-A262-0E71035388C7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1CAE-2245-452C-99CC-128C5E012A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9CFC4-96B1-494D-B60D-D5C60F80F79C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9364-8749-499E-88D0-5EF41E6A75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71FE4-5220-44CF-980C-AFCAB6D283B3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E6C20-DA2C-4BD0-B98F-53F4A9C4D5A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3A814-C63C-4AEB-94FC-F5F488CF2EF2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23DB4-72A7-4115-B2AB-E1D2B429968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7B4975-2888-4F20-80AE-363945B7EE67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F6731-CF73-42DE-9B25-48FEAF87997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D4DD0-B1BF-4E2D-8DB1-C19DC080BF05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367A4-F2F9-4332-B815-2FD97632F99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789FF-B06C-4C91-8F63-7F5A056D0F94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D130-D964-45BF-8F27-2CA6468C01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8A0F0-417F-4D6F-92EA-A0BD39E546E5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8631A-B233-460B-ABF3-75F0FA3718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45C2350A-F519-4473-8AF6-53F7939035D6}" type="datetimeFigureOut">
              <a:rPr lang="fr-FR"/>
              <a:pPr/>
              <a:t>13/08/2010</a:t>
            </a:fld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4855848F-3941-4DA5-B159-C19A57797F57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fr-FR" sz="2400"/>
            </a:p>
          </p:txBody>
        </p:sp>
      </p:grpSp>
      <p:grpSp>
        <p:nvGrpSpPr>
          <p:cNvPr id="124938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494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2494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494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2494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6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4947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2494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21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10" Type="http://schemas.openxmlformats.org/officeDocument/2006/relationships/image" Target="../media/image38.jpeg"/><Relationship Id="rId4" Type="http://schemas.openxmlformats.org/officeDocument/2006/relationships/image" Target="../media/image21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500438"/>
            <a:ext cx="8001000" cy="838200"/>
          </a:xfrm>
        </p:spPr>
        <p:txBody>
          <a:bodyPr/>
          <a:lstStyle/>
          <a:p>
            <a:pPr algn="ctr"/>
            <a:r>
              <a:rPr lang="fr-FR" b="1"/>
              <a:t>PRESENTE</a:t>
            </a:r>
          </a:p>
        </p:txBody>
      </p:sp>
      <p:pic>
        <p:nvPicPr>
          <p:cNvPr id="129028" name="Image 9" descr="Poster ATN VZ Trials 2010.jpg"/>
          <p:cNvPicPr>
            <a:picLocks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196975"/>
            <a:ext cx="7127875" cy="5083175"/>
          </a:xfrm>
          <a:noFill/>
          <a:ln/>
        </p:spPr>
      </p:pic>
      <p:pic>
        <p:nvPicPr>
          <p:cNvPr id="129029" name="Picture 5" descr="Logo_AT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0" y="404813"/>
            <a:ext cx="4321175" cy="982662"/>
          </a:xfrm>
          <a:prstGeom prst="rect">
            <a:avLst/>
          </a:prstGeom>
          <a:noFill/>
        </p:spPr>
      </p:pic>
      <p:pic>
        <p:nvPicPr>
          <p:cNvPr id="129032" name="Picture 8" descr="Bandeau partenaires Billabong Pro Tahiti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628650"/>
            <a:ext cx="5472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 dirty="0">
                <a:solidFill>
                  <a:srgbClr val="FF3300"/>
                </a:solidFill>
                <a:latin typeface="Gill Sans Ultra Bold Condensed" pitchFamily="34" charset="0"/>
              </a:rPr>
              <a:t>LES CONCERNES</a:t>
            </a:r>
          </a:p>
        </p:txBody>
      </p:sp>
      <p:pic>
        <p:nvPicPr>
          <p:cNvPr id="141317" name="Picture 5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1318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12" descr="Logo_ATN_medi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325938"/>
            <a:ext cx="20161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23" descr="logo A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941888"/>
            <a:ext cx="201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23" descr="logo gov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0838" y="3284538"/>
            <a:ext cx="935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25" descr="nouveau IJSP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284538"/>
            <a:ext cx="1152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8" name="Text Box 27"/>
          <p:cNvSpPr txBox="1">
            <a:spLocks noChangeArrowheads="1"/>
          </p:cNvSpPr>
          <p:nvPr/>
        </p:nvSpPr>
        <p:spPr bwMode="auto">
          <a:xfrm>
            <a:off x="3924300" y="1412875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2400" dirty="0">
                <a:latin typeface="Myriad Web Pro Condensed" pitchFamily="34" charset="0"/>
              </a:rPr>
              <a:t>LE TOP 45 / 3 WILDS CARDS</a:t>
            </a:r>
          </a:p>
        </p:txBody>
      </p:sp>
      <p:sp>
        <p:nvSpPr>
          <p:cNvPr id="141329" name="Text Box 27"/>
          <p:cNvSpPr txBox="1">
            <a:spLocks noChangeArrowheads="1"/>
          </p:cNvSpPr>
          <p:nvPr/>
        </p:nvSpPr>
        <p:spPr bwMode="auto">
          <a:xfrm>
            <a:off x="2555875" y="1916113"/>
            <a:ext cx="23034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fr-FR" sz="1300" dirty="0">
                <a:latin typeface="Myriad Web Pro Condensed" pitchFamily="34" charset="0"/>
              </a:rPr>
              <a:t>1 JORDY SMITH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 TAJ BURROW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 KELLY SLATER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 DANE REYNOLDS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5 ADRIANO DE SOUZA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6 MICK FANNING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7 BEDE DURBIDGE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8 BOBBY MARTINEZ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9 JADSON ANDRE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10 JOEL PARKINSON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11 OWEN WRIGHT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12 ADRIAN BUCHAN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13 DAMIEN HOBGOOD</a:t>
            </a:r>
          </a:p>
          <a:p>
            <a:pPr algn="l"/>
            <a:r>
              <a:rPr kumimoji="0" lang="fr-FR" sz="1300" b="1" dirty="0">
                <a:solidFill>
                  <a:schemeClr val="accent1"/>
                </a:solidFill>
                <a:latin typeface="Myriad Web Pro Condensed" pitchFamily="34" charset="0"/>
              </a:rPr>
              <a:t>14 MICHEL BOUREZ</a:t>
            </a:r>
          </a:p>
          <a:p>
            <a:pPr algn="l"/>
            <a:r>
              <a:rPr kumimoji="0" lang="fr-FR" sz="1300" dirty="0">
                <a:solidFill>
                  <a:schemeClr val="tx2"/>
                </a:solidFill>
                <a:latin typeface="Myriad Web Pro Condensed" pitchFamily="34" charset="0"/>
              </a:rPr>
              <a:t>15 FREDRICK PATACCHIA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16 CHRIS DAVIDSON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17 TIAGO PIRES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18 ANDY IRONS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19 ADAM MELLING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20 TAYLOR KNOX</a:t>
            </a:r>
            <a:endParaRPr kumimoji="0" lang="fr-FR" sz="1300" dirty="0">
              <a:solidFill>
                <a:schemeClr val="accent1"/>
              </a:solidFill>
              <a:latin typeface="Myriad Web Pro Condensed" pitchFamily="34" charset="0"/>
            </a:endParaRP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kumimoji="0" lang="fr-FR" sz="1300" dirty="0">
              <a:solidFill>
                <a:schemeClr val="accent1"/>
              </a:solidFill>
              <a:latin typeface="Myriad Web Pro Condensed" pitchFamily="34" charset="0"/>
            </a:endParaRPr>
          </a:p>
        </p:txBody>
      </p:sp>
      <p:sp>
        <p:nvSpPr>
          <p:cNvPr id="141332" name="Text Box 27"/>
          <p:cNvSpPr txBox="1">
            <a:spLocks noChangeArrowheads="1"/>
          </p:cNvSpPr>
          <p:nvPr/>
        </p:nvSpPr>
        <p:spPr bwMode="auto">
          <a:xfrm>
            <a:off x="4716463" y="1916113"/>
            <a:ext cx="23050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fr-FR" sz="1300" dirty="0">
                <a:latin typeface="Myriad Web Pro Condensed" pitchFamily="34" charset="0"/>
              </a:rPr>
              <a:t>21 ROY POWERS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22 C.J HOBGOOD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23 KAI OTTON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24 JEREMY FLORES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25 LUKE STEDMAN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26 DANIEL ROSS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27 DUSTY PAYNE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28 BRETT SIMPSON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29 MATT WILKINSON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30 KIEREN PERROW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31 LUKE MUNRO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32 TRAVIS LOGIE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33 TOM WHITAKER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34 KEKOA BACALSO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35 PATRICK GUDAUSKAS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36 TANNER GUDAUSKAS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37 NECO PADARATZ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38 DEAN MORRISON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39 BEN DUNN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40 MICK CAMPBELL</a:t>
            </a:r>
          </a:p>
        </p:txBody>
      </p:sp>
      <p:sp>
        <p:nvSpPr>
          <p:cNvPr id="141334" name="Text Box 27"/>
          <p:cNvSpPr txBox="1">
            <a:spLocks noChangeArrowheads="1"/>
          </p:cNvSpPr>
          <p:nvPr/>
        </p:nvSpPr>
        <p:spPr bwMode="auto">
          <a:xfrm>
            <a:off x="6659563" y="1889125"/>
            <a:ext cx="2159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fr-FR" sz="1300" dirty="0">
                <a:latin typeface="Myriad Web Pro Condensed" pitchFamily="34" charset="0"/>
              </a:rPr>
              <a:t>41 DREW COURTNEY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42 JAY THOMPSON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43 NATE YEOMANS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44 MARCO  POLO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45 BLAKE THORNTON</a:t>
            </a:r>
          </a:p>
          <a:p>
            <a:pPr algn="l"/>
            <a:r>
              <a:rPr kumimoji="0" lang="fr-FR" sz="1300" dirty="0">
                <a:latin typeface="Myriad Web Pro Condensed" pitchFamily="34" charset="0"/>
              </a:rPr>
              <a:t>46 JOAN DURU</a:t>
            </a:r>
          </a:p>
          <a:p>
            <a:pPr algn="l"/>
            <a:r>
              <a:rPr kumimoji="0" lang="fr-FR" sz="1300" b="1" dirty="0">
                <a:solidFill>
                  <a:schemeClr val="accent1"/>
                </a:solidFill>
                <a:latin typeface="Myriad Web Pro Condensed" pitchFamily="34" charset="0"/>
              </a:rPr>
              <a:t>WC1 / ?</a:t>
            </a:r>
          </a:p>
          <a:p>
            <a:pPr algn="l"/>
            <a:r>
              <a:rPr kumimoji="0" lang="fr-FR" sz="1300" b="1" dirty="0">
                <a:solidFill>
                  <a:schemeClr val="accent1"/>
                </a:solidFill>
                <a:latin typeface="Myriad Web Pro Condensed" pitchFamily="34" charset="0"/>
              </a:rPr>
              <a:t>WC2 / ?</a:t>
            </a:r>
          </a:p>
          <a:p>
            <a:pPr algn="l"/>
            <a:r>
              <a:rPr kumimoji="0" lang="fr-FR" sz="1300" b="1" dirty="0">
                <a:solidFill>
                  <a:schemeClr val="accent1"/>
                </a:solidFill>
                <a:latin typeface="Myriad Web Pro Condensed" pitchFamily="34" charset="0"/>
              </a:rPr>
              <a:t>WC3 / MANOA DROLLET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3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1328" grpId="0"/>
      <p:bldP spid="141329" grpId="0"/>
      <p:bldP spid="141332" grpId="0"/>
      <p:bldP spid="1413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779838" y="765175"/>
            <a:ext cx="496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>
                <a:solidFill>
                  <a:srgbClr val="FF3300"/>
                </a:solidFill>
                <a:latin typeface="Gill Sans Ultra Bold Condensed" pitchFamily="34" charset="0"/>
              </a:rPr>
              <a:t>RESPONSABILITES RESPECTIVES</a:t>
            </a:r>
          </a:p>
        </p:txBody>
      </p:sp>
      <p:pic>
        <p:nvPicPr>
          <p:cNvPr id="142340" name="Picture 4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2341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23" descr="logo A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941888"/>
            <a:ext cx="201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23" descr="logo gov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0838" y="3284538"/>
            <a:ext cx="935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25" descr="nouveau IJSP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284538"/>
            <a:ext cx="1152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386263"/>
            <a:ext cx="2159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3" name="Picture 4" descr="J:\ScaffBillabongPro2007.JPG"/>
          <p:cNvPicPr>
            <a:picLocks noChangeAspect="1" noChangeArrowheads="1"/>
          </p:cNvPicPr>
          <p:nvPr/>
        </p:nvPicPr>
        <p:blipFill>
          <a:blip r:embed="rId10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627313" y="1989138"/>
            <a:ext cx="59769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4" name="Picture 22" descr="LOGO taiarapu oues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13" y="1989138"/>
            <a:ext cx="12239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95" name="Picture 22" descr="LOGO taiarapu ou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708275"/>
            <a:ext cx="10080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6" name="Picture 2" descr="Bandeau partenaires Billabong Pro Tahiti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404813"/>
            <a:ext cx="5472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LES INTERVENANTS</a:t>
            </a:r>
          </a:p>
        </p:txBody>
      </p:sp>
      <p:pic>
        <p:nvPicPr>
          <p:cNvPr id="139268" name="Picture 4" descr="logo fts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39269" name="Picture 16" descr="Tahiti2010_FINAL EDIT_SEPIA DO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23" descr="logo A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941888"/>
            <a:ext cx="201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23" descr="logo gov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0838" y="3284538"/>
            <a:ext cx="935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25" descr="nouveau IJSP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284538"/>
            <a:ext cx="1152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4386263"/>
            <a:ext cx="2159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995738" y="1268413"/>
            <a:ext cx="4679950" cy="1296987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kumimoji="0" lang="fr-FR" sz="2400"/>
          </a:p>
        </p:txBody>
      </p:sp>
      <p:sp>
        <p:nvSpPr>
          <p:cNvPr id="139277" name="Text Box 16"/>
          <p:cNvSpPr txBox="1">
            <a:spLocks noChangeArrowheads="1"/>
          </p:cNvSpPr>
          <p:nvPr/>
        </p:nvSpPr>
        <p:spPr bwMode="auto">
          <a:xfrm>
            <a:off x="4997450" y="13414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b="1">
                <a:solidFill>
                  <a:srgbClr val="333399"/>
                </a:solidFill>
                <a:latin typeface="Myriad Web Pro Condensed" pitchFamily="34" charset="0"/>
              </a:rPr>
              <a:t>La Polynésie Française</a:t>
            </a:r>
          </a:p>
        </p:txBody>
      </p:sp>
      <p:sp>
        <p:nvSpPr>
          <p:cNvPr id="139278" name="Text Box 16"/>
          <p:cNvSpPr txBox="1">
            <a:spLocks noChangeArrowheads="1"/>
          </p:cNvSpPr>
          <p:nvPr/>
        </p:nvSpPr>
        <p:spPr bwMode="auto">
          <a:xfrm>
            <a:off x="4500563" y="1916113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b="1">
                <a:solidFill>
                  <a:srgbClr val="333399"/>
                </a:solidFill>
                <a:latin typeface="Myriad Web Pro Condensed" pitchFamily="34" charset="0"/>
              </a:rPr>
              <a:t>La Fédération Tahitienne de Surf</a:t>
            </a:r>
          </a:p>
        </p:txBody>
      </p:sp>
      <p:sp>
        <p:nvSpPr>
          <p:cNvPr id="139279" name="Text Box 16"/>
          <p:cNvSpPr txBox="1">
            <a:spLocks noChangeArrowheads="1"/>
          </p:cNvSpPr>
          <p:nvPr/>
        </p:nvSpPr>
        <p:spPr bwMode="auto">
          <a:xfrm>
            <a:off x="5003800" y="162877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b="1">
                <a:solidFill>
                  <a:srgbClr val="333399"/>
                </a:solidFill>
                <a:latin typeface="Myriad Web Pro Condensed" pitchFamily="34" charset="0"/>
              </a:rPr>
              <a:t>Son administration</a:t>
            </a:r>
          </a:p>
        </p:txBody>
      </p:sp>
      <p:sp>
        <p:nvSpPr>
          <p:cNvPr id="33" name="Flèche angle droit à deux pointes 32"/>
          <p:cNvSpPr>
            <a:spLocks noChangeArrowheads="1"/>
          </p:cNvSpPr>
          <p:nvPr/>
        </p:nvSpPr>
        <p:spPr bwMode="auto">
          <a:xfrm flipH="1" flipV="1">
            <a:off x="3059113" y="1844675"/>
            <a:ext cx="1152525" cy="2592388"/>
          </a:xfrm>
          <a:custGeom>
            <a:avLst/>
            <a:gdLst>
              <a:gd name="T0" fmla="*/ 535781 w 714375"/>
              <a:gd name="T1" fmla="*/ 0 h 1643062"/>
              <a:gd name="T2" fmla="*/ 357188 w 714375"/>
              <a:gd name="T3" fmla="*/ 178594 h 1643062"/>
              <a:gd name="T4" fmla="*/ 178594 w 714375"/>
              <a:gd name="T5" fmla="*/ 1285875 h 1643062"/>
              <a:gd name="T6" fmla="*/ 0 w 714375"/>
              <a:gd name="T7" fmla="*/ 1464468 h 1643062"/>
              <a:gd name="T8" fmla="*/ 178594 w 714375"/>
              <a:gd name="T9" fmla="*/ 1643062 h 1643062"/>
              <a:gd name="T10" fmla="*/ 357187 w 714375"/>
              <a:gd name="T11" fmla="*/ 1464468 h 1643062"/>
              <a:gd name="T12" fmla="*/ 535781 w 714375"/>
              <a:gd name="T13" fmla="*/ 821531 h 1643062"/>
              <a:gd name="T14" fmla="*/ 714375 w 714375"/>
              <a:gd name="T15" fmla="*/ 178594 h 1643062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714375"/>
              <a:gd name="T25" fmla="*/ 1464468 h 1643062"/>
              <a:gd name="T26" fmla="*/ 535781 w 714375"/>
              <a:gd name="T27" fmla="*/ 1464468 h 16430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4375" h="1643062">
                <a:moveTo>
                  <a:pt x="0" y="1464468"/>
                </a:moveTo>
                <a:lnTo>
                  <a:pt x="178594" y="1285875"/>
                </a:lnTo>
                <a:lnTo>
                  <a:pt x="178594" y="1464468"/>
                </a:lnTo>
                <a:lnTo>
                  <a:pt x="535781" y="1464468"/>
                </a:lnTo>
                <a:lnTo>
                  <a:pt x="535781" y="178594"/>
                </a:lnTo>
                <a:lnTo>
                  <a:pt x="357188" y="178594"/>
                </a:lnTo>
                <a:lnTo>
                  <a:pt x="535781" y="0"/>
                </a:lnTo>
                <a:lnTo>
                  <a:pt x="714375" y="178594"/>
                </a:lnTo>
                <a:lnTo>
                  <a:pt x="535781" y="178594"/>
                </a:lnTo>
                <a:lnTo>
                  <a:pt x="535781" y="1464468"/>
                </a:lnTo>
                <a:lnTo>
                  <a:pt x="178594" y="1464468"/>
                </a:lnTo>
                <a:lnTo>
                  <a:pt x="178594" y="1643062"/>
                </a:lnTo>
                <a:close/>
              </a:path>
            </a:pathLst>
          </a:custGeom>
          <a:solidFill>
            <a:srgbClr val="FF6600"/>
          </a:solidFill>
          <a:ln w="25400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kumimoji="0" lang="fr-FR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2627313" y="4508500"/>
            <a:ext cx="2357437" cy="13684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BILLABONG</a:t>
            </a:r>
          </a:p>
          <a:p>
            <a:pPr>
              <a:spcBef>
                <a:spcPct val="50000"/>
              </a:spcBef>
            </a:pPr>
            <a:r>
              <a:rPr kumimoji="0" lang="fr-FR" sz="1200" b="1">
                <a:solidFill>
                  <a:srgbClr val="333399"/>
                </a:solidFill>
                <a:latin typeface="Myriad Web Pro Condensed" pitchFamily="34" charset="0"/>
              </a:rPr>
              <a:t>Australie</a:t>
            </a:r>
          </a:p>
        </p:txBody>
      </p:sp>
      <p:sp>
        <p:nvSpPr>
          <p:cNvPr id="139283" name="Text Box 27"/>
          <p:cNvSpPr txBox="1">
            <a:spLocks noChangeArrowheads="1"/>
          </p:cNvSpPr>
          <p:nvPr/>
        </p:nvSpPr>
        <p:spPr bwMode="auto">
          <a:xfrm rot="16200000">
            <a:off x="1931988" y="2828925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1200" b="1">
                <a:latin typeface="Myriad Web Pro Condensed" pitchFamily="34" charset="0"/>
              </a:rPr>
              <a:t>Un contrat  lie la Fédération avec la société BILLABONG  </a:t>
            </a:r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auto">
          <a:xfrm>
            <a:off x="6318250" y="4508500"/>
            <a:ext cx="2357438" cy="13684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LES 45</a:t>
            </a:r>
          </a:p>
          <a:p>
            <a:pPr>
              <a:spcBef>
                <a:spcPct val="50000"/>
              </a:spcBef>
            </a:pPr>
            <a:r>
              <a:rPr kumimoji="0" lang="fr-FR" sz="1200" b="1">
                <a:solidFill>
                  <a:srgbClr val="333399"/>
                </a:solidFill>
                <a:latin typeface="Myriad Web Pro Condensed" pitchFamily="34" charset="0"/>
              </a:rPr>
              <a:t>Meilleurs surfeurs PRO</a:t>
            </a:r>
          </a:p>
        </p:txBody>
      </p:sp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4572000" y="3140075"/>
            <a:ext cx="2357438" cy="13684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TEAHUPOO</a:t>
            </a:r>
          </a:p>
          <a:p>
            <a:pPr>
              <a:spcBef>
                <a:spcPct val="50000"/>
              </a:spcBef>
            </a:pPr>
            <a:r>
              <a:rPr kumimoji="0" lang="fr-FR" sz="1200" b="1">
                <a:solidFill>
                  <a:srgbClr val="333399"/>
                </a:solidFill>
                <a:latin typeface="Myriad Web Pro Condensed" pitchFamily="34" charset="0"/>
              </a:rPr>
              <a:t>Les Communes</a:t>
            </a:r>
          </a:p>
        </p:txBody>
      </p:sp>
      <p:sp>
        <p:nvSpPr>
          <p:cNvPr id="139286" name="AutoShape 21"/>
          <p:cNvSpPr>
            <a:spLocks noChangeArrowheads="1"/>
          </p:cNvSpPr>
          <p:nvPr/>
        </p:nvSpPr>
        <p:spPr bwMode="auto">
          <a:xfrm>
            <a:off x="5435600" y="256540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sp>
        <p:nvSpPr>
          <p:cNvPr id="139287" name="Text Box 27"/>
          <p:cNvSpPr txBox="1">
            <a:spLocks noChangeArrowheads="1"/>
          </p:cNvSpPr>
          <p:nvPr/>
        </p:nvSpPr>
        <p:spPr bwMode="auto">
          <a:xfrm>
            <a:off x="5724525" y="26368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000" b="1">
                <a:solidFill>
                  <a:srgbClr val="FF6600"/>
                </a:solidFill>
                <a:latin typeface="Myriad Web Pro Condensed" pitchFamily="34" charset="0"/>
              </a:rPr>
              <a:t>Met en place des infrastructures, sécurise, organise techniquement la compétition</a:t>
            </a:r>
          </a:p>
        </p:txBody>
      </p:sp>
      <p:sp>
        <p:nvSpPr>
          <p:cNvPr id="139288" name="AutoShape 24"/>
          <p:cNvSpPr>
            <a:spLocks noChangeArrowheads="1"/>
          </p:cNvSpPr>
          <p:nvPr/>
        </p:nvSpPr>
        <p:spPr bwMode="auto">
          <a:xfrm>
            <a:off x="4859338" y="4508500"/>
            <a:ext cx="7620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955 h 21600"/>
              <a:gd name="T20" fmla="*/ 172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98" y="0"/>
                </a:moveTo>
                <a:lnTo>
                  <a:pt x="6795" y="5250"/>
                </a:lnTo>
                <a:lnTo>
                  <a:pt x="11145" y="5250"/>
                </a:lnTo>
                <a:lnTo>
                  <a:pt x="11145" y="13955"/>
                </a:lnTo>
                <a:lnTo>
                  <a:pt x="0" y="13955"/>
                </a:lnTo>
                <a:lnTo>
                  <a:pt x="0" y="21600"/>
                </a:lnTo>
                <a:lnTo>
                  <a:pt x="17250" y="21600"/>
                </a:lnTo>
                <a:lnTo>
                  <a:pt x="17250" y="5250"/>
                </a:lnTo>
                <a:lnTo>
                  <a:pt x="21600" y="525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9289" name="AutoShape 26"/>
          <p:cNvSpPr>
            <a:spLocks noChangeArrowheads="1"/>
          </p:cNvSpPr>
          <p:nvPr/>
        </p:nvSpPr>
        <p:spPr bwMode="auto">
          <a:xfrm>
            <a:off x="5003800" y="5157788"/>
            <a:ext cx="1296988" cy="228600"/>
          </a:xfrm>
          <a:prstGeom prst="rightArrow">
            <a:avLst>
              <a:gd name="adj1" fmla="val 50000"/>
              <a:gd name="adj2" fmla="val 1418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sp>
        <p:nvSpPr>
          <p:cNvPr id="139290" name="AutoShape 23"/>
          <p:cNvSpPr>
            <a:spLocks noChangeArrowheads="1"/>
          </p:cNvSpPr>
          <p:nvPr/>
        </p:nvSpPr>
        <p:spPr bwMode="auto">
          <a:xfrm flipH="1">
            <a:off x="5651500" y="4508500"/>
            <a:ext cx="762000" cy="384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955 h 21600"/>
              <a:gd name="T20" fmla="*/ 172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98" y="0"/>
                </a:moveTo>
                <a:lnTo>
                  <a:pt x="6795" y="5250"/>
                </a:lnTo>
                <a:lnTo>
                  <a:pt x="11145" y="5250"/>
                </a:lnTo>
                <a:lnTo>
                  <a:pt x="11145" y="13955"/>
                </a:lnTo>
                <a:lnTo>
                  <a:pt x="0" y="13955"/>
                </a:lnTo>
                <a:lnTo>
                  <a:pt x="0" y="21600"/>
                </a:lnTo>
                <a:lnTo>
                  <a:pt x="17250" y="21600"/>
                </a:lnTo>
                <a:lnTo>
                  <a:pt x="17250" y="5250"/>
                </a:lnTo>
                <a:lnTo>
                  <a:pt x="21600" y="525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9291" name="Text Box 30"/>
          <p:cNvSpPr txBox="1">
            <a:spLocks noChangeArrowheads="1"/>
          </p:cNvSpPr>
          <p:nvPr/>
        </p:nvSpPr>
        <p:spPr bwMode="auto">
          <a:xfrm>
            <a:off x="4714875" y="5386388"/>
            <a:ext cx="187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1200" b="1">
                <a:solidFill>
                  <a:srgbClr val="FF6600"/>
                </a:solidFill>
                <a:latin typeface="Myriad Web Pro Condensed" pitchFamily="34" charset="0"/>
              </a:rPr>
              <a:t>Sponsorise certains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 rot="-1589469">
            <a:off x="6156325" y="4076700"/>
            <a:ext cx="216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200" b="1">
                <a:solidFill>
                  <a:srgbClr val="FF6600"/>
                </a:solidFill>
                <a:latin typeface="Myriad Web Pro Condensed" pitchFamily="34" charset="0"/>
              </a:rPr>
              <a:t>Une des 10 étapes du WCT</a:t>
            </a:r>
          </a:p>
        </p:txBody>
      </p:sp>
      <p:sp>
        <p:nvSpPr>
          <p:cNvPr id="139294" name="Text Box 28"/>
          <p:cNvSpPr txBox="1">
            <a:spLocks noChangeArrowheads="1"/>
          </p:cNvSpPr>
          <p:nvPr/>
        </p:nvSpPr>
        <p:spPr bwMode="auto">
          <a:xfrm rot="1740793">
            <a:off x="3851275" y="4306888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200" b="1">
                <a:solidFill>
                  <a:srgbClr val="FF6600"/>
                </a:solidFill>
                <a:latin typeface="Myriad Web Pro Condensed" pitchFamily="34" charset="0"/>
              </a:rPr>
              <a:t>A sélectionné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549275"/>
            <a:ext cx="5472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BILLABONG</a:t>
            </a:r>
          </a:p>
        </p:txBody>
      </p:sp>
      <p:pic>
        <p:nvPicPr>
          <p:cNvPr id="143365" name="Picture 16" descr="Tahiti2010_FINAL EDIT_SEPI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75" y="2754313"/>
            <a:ext cx="3167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3492500" y="909638"/>
            <a:ext cx="5472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2000" b="1">
                <a:solidFill>
                  <a:srgbClr val="6666FF"/>
                </a:solidFill>
                <a:latin typeface="Gill Sans Ultra Bold Condensed" pitchFamily="34" charset="0"/>
              </a:rPr>
              <a:t>AUSTRALIE</a:t>
            </a:r>
          </a:p>
        </p:txBody>
      </p:sp>
      <p:pic>
        <p:nvPicPr>
          <p:cNvPr id="143388" name="Picture 20" descr="BILLA PRO 10 ANNIVERSARY B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644900"/>
            <a:ext cx="30241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9" name="Text Box 28"/>
          <p:cNvSpPr txBox="1">
            <a:spLocks noChangeArrowheads="1"/>
          </p:cNvSpPr>
          <p:nvPr/>
        </p:nvSpPr>
        <p:spPr bwMode="auto">
          <a:xfrm>
            <a:off x="3708400" y="1628775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Délègue des équipes spécialisées</a:t>
            </a:r>
          </a:p>
        </p:txBody>
      </p:sp>
      <p:sp>
        <p:nvSpPr>
          <p:cNvPr id="143390" name="Text Box 29"/>
          <p:cNvSpPr txBox="1">
            <a:spLocks noChangeArrowheads="1"/>
          </p:cNvSpPr>
          <p:nvPr/>
        </p:nvSpPr>
        <p:spPr bwMode="auto">
          <a:xfrm>
            <a:off x="3708400" y="2060575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Finance directement la majeure partie des coûts, verse des fonds à la FTS pour le reste </a:t>
            </a:r>
          </a:p>
        </p:txBody>
      </p:sp>
      <p:sp>
        <p:nvSpPr>
          <p:cNvPr id="143391" name="Text Box 35"/>
          <p:cNvSpPr txBox="1">
            <a:spLocks noChangeArrowheads="1"/>
          </p:cNvSpPr>
          <p:nvPr/>
        </p:nvSpPr>
        <p:spPr bwMode="auto">
          <a:xfrm>
            <a:off x="3708400" y="3141663"/>
            <a:ext cx="5040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Met en place la communication à l’internationale</a:t>
            </a:r>
          </a:p>
        </p:txBody>
      </p:sp>
      <p:sp>
        <p:nvSpPr>
          <p:cNvPr id="143392" name="Text Box 37"/>
          <p:cNvSpPr txBox="1">
            <a:spLocks noChangeArrowheads="1"/>
          </p:cNvSpPr>
          <p:nvPr/>
        </p:nvSpPr>
        <p:spPr bwMode="auto">
          <a:xfrm>
            <a:off x="4462463" y="3933825"/>
            <a:ext cx="428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2000">
                <a:latin typeface="Myriad Web Pro Condensed" pitchFamily="34" charset="0"/>
              </a:rPr>
              <a:t>Donne à l’événement sa stature internationale et le pérennise</a:t>
            </a:r>
          </a:p>
        </p:txBody>
      </p:sp>
      <p:sp>
        <p:nvSpPr>
          <p:cNvPr id="143393" name="AutoShape 36"/>
          <p:cNvSpPr>
            <a:spLocks noChangeArrowheads="1"/>
          </p:cNvSpPr>
          <p:nvPr/>
        </p:nvSpPr>
        <p:spPr bwMode="auto">
          <a:xfrm>
            <a:off x="4021138" y="3933825"/>
            <a:ext cx="406400" cy="533400"/>
          </a:xfrm>
          <a:prstGeom prst="curvedRightArrow">
            <a:avLst>
              <a:gd name="adj1" fmla="val 28006"/>
              <a:gd name="adj2" fmla="val 56006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sp>
        <p:nvSpPr>
          <p:cNvPr id="143394" name="Text Box 38"/>
          <p:cNvSpPr txBox="1">
            <a:spLocks noChangeArrowheads="1"/>
          </p:cNvSpPr>
          <p:nvPr/>
        </p:nvSpPr>
        <p:spPr bwMode="auto">
          <a:xfrm>
            <a:off x="3563938" y="4797425"/>
            <a:ext cx="5184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600">
                <a:solidFill>
                  <a:srgbClr val="6666FF"/>
                </a:solidFill>
                <a:latin typeface="Myriad Web Pro Condensed" pitchFamily="34" charset="0"/>
              </a:rPr>
              <a:t>Sources de financement : fonds propres, droit à l’image, droits d’exploitation de la marque BILLABONG PRO TEAHUPOO à des sponsors locaux et internationaux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9" grpId="0"/>
      <p:bldP spid="143390" grpId="1"/>
      <p:bldP spid="143391" grpId="0"/>
      <p:bldP spid="143392" grpId="0"/>
      <p:bldP spid="143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Bandeau partenaires Billabong Pro Tahiti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404813"/>
            <a:ext cx="5472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LE PAYS</a:t>
            </a:r>
          </a:p>
        </p:txBody>
      </p:sp>
      <p:pic>
        <p:nvPicPr>
          <p:cNvPr id="144389" name="Picture 5" descr="logo ft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4390" name="Picture 16" descr="Tahiti2010_FINAL EDIT_SEPI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2" name="Picture 23" descr="logo gov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306763"/>
            <a:ext cx="14398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4067175" y="908050"/>
            <a:ext cx="4464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2000" b="1">
                <a:solidFill>
                  <a:srgbClr val="6666FF"/>
                </a:solidFill>
                <a:latin typeface="Gill Sans Ultra Bold Condensed" pitchFamily="34" charset="0"/>
              </a:rPr>
              <a:t>LA POLYNESIE FRANCAISE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419475" y="1484313"/>
            <a:ext cx="4679950" cy="13684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kumimoji="0" lang="fr-FR" sz="2400"/>
          </a:p>
        </p:txBody>
      </p:sp>
      <p:sp>
        <p:nvSpPr>
          <p:cNvPr id="144414" name="Text Box 16"/>
          <p:cNvSpPr txBox="1">
            <a:spLocks noChangeArrowheads="1"/>
          </p:cNvSpPr>
          <p:nvPr/>
        </p:nvSpPr>
        <p:spPr bwMode="auto">
          <a:xfrm>
            <a:off x="3995738" y="1773238"/>
            <a:ext cx="356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SON GOUVERNEMENT</a:t>
            </a:r>
          </a:p>
        </p:txBody>
      </p:sp>
      <p:sp>
        <p:nvSpPr>
          <p:cNvPr id="144415" name="Text Box 16"/>
          <p:cNvSpPr txBox="1">
            <a:spLocks noChangeArrowheads="1"/>
          </p:cNvSpPr>
          <p:nvPr/>
        </p:nvSpPr>
        <p:spPr bwMode="auto">
          <a:xfrm>
            <a:off x="3995738" y="21336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SON ADMINISTRATION</a:t>
            </a:r>
          </a:p>
        </p:txBody>
      </p:sp>
      <p:sp>
        <p:nvSpPr>
          <p:cNvPr id="144416" name="Text Box 13"/>
          <p:cNvSpPr txBox="1">
            <a:spLocks noChangeArrowheads="1"/>
          </p:cNvSpPr>
          <p:nvPr/>
        </p:nvSpPr>
        <p:spPr bwMode="auto">
          <a:xfrm>
            <a:off x="2627313" y="3068638"/>
            <a:ext cx="6048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Pays d’accueil logique d’une étape importante du circuit mondial professionnel</a:t>
            </a:r>
          </a:p>
        </p:txBody>
      </p:sp>
      <p:sp>
        <p:nvSpPr>
          <p:cNvPr id="144417" name="Text Box 14"/>
          <p:cNvSpPr txBox="1">
            <a:spLocks noChangeArrowheads="1"/>
          </p:cNvSpPr>
          <p:nvPr/>
        </p:nvSpPr>
        <p:spPr bwMode="auto">
          <a:xfrm>
            <a:off x="2574925" y="3933825"/>
            <a:ext cx="624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Sont co-financeurs et co-organisateurs des l’événements</a:t>
            </a:r>
          </a:p>
        </p:txBody>
      </p:sp>
      <p:sp>
        <p:nvSpPr>
          <p:cNvPr id="144418" name="Text Box 14"/>
          <p:cNvSpPr txBox="1">
            <a:spLocks noChangeArrowheads="1"/>
          </p:cNvSpPr>
          <p:nvPr/>
        </p:nvSpPr>
        <p:spPr bwMode="auto">
          <a:xfrm>
            <a:off x="2574925" y="4797425"/>
            <a:ext cx="624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Accorde des subventions et donne des moyens logistique à la FTS</a:t>
            </a:r>
          </a:p>
        </p:txBody>
      </p:sp>
      <p:pic>
        <p:nvPicPr>
          <p:cNvPr id="144419" name="Picture 25" descr="nouveau IJSP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800600"/>
            <a:ext cx="12239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21" name="Picture 37" descr="SJ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797425"/>
            <a:ext cx="723900" cy="936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404813"/>
            <a:ext cx="5472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 dirty="0">
                <a:solidFill>
                  <a:srgbClr val="6666FF"/>
                </a:solidFill>
                <a:latin typeface="Gill Sans Ultra Bold Condensed" pitchFamily="34" charset="0"/>
              </a:rPr>
              <a:t>LE PAYS</a:t>
            </a:r>
          </a:p>
        </p:txBody>
      </p:sp>
      <p:pic>
        <p:nvPicPr>
          <p:cNvPr id="146436" name="Picture 4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6437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23" descr="logo gov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306763"/>
            <a:ext cx="14398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4067175" y="908050"/>
            <a:ext cx="4464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2000" b="1">
                <a:solidFill>
                  <a:srgbClr val="6666FF"/>
                </a:solidFill>
                <a:latin typeface="Gill Sans Ultra Bold Condensed" pitchFamily="34" charset="0"/>
              </a:rPr>
              <a:t>LA POLYNESIE FRANCAISE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419475" y="1484313"/>
            <a:ext cx="4679950" cy="13684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kumimoji="0" lang="fr-FR" sz="2400"/>
          </a:p>
        </p:txBody>
      </p:sp>
      <p:pic>
        <p:nvPicPr>
          <p:cNvPr id="146446" name="Picture 25" descr="nouveau IJS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800600"/>
            <a:ext cx="12239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7" name="Picture 15" descr="SJ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797425"/>
            <a:ext cx="723900" cy="936625"/>
          </a:xfrm>
          <a:prstGeom prst="rect">
            <a:avLst/>
          </a:prstGeom>
          <a:noFill/>
        </p:spPr>
      </p:pic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3635375" y="1892300"/>
            <a:ext cx="431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ET PLUS PRECISEMENT…</a:t>
            </a:r>
          </a:p>
        </p:txBody>
      </p:sp>
      <p:sp>
        <p:nvSpPr>
          <p:cNvPr id="146449" name="Text Box 11"/>
          <p:cNvSpPr txBox="1">
            <a:spLocks noChangeArrowheads="1"/>
          </p:cNvSpPr>
          <p:nvPr/>
        </p:nvSpPr>
        <p:spPr bwMode="auto">
          <a:xfrm>
            <a:off x="2339975" y="2924175"/>
            <a:ext cx="64087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 Ministère de la Jeunesse et des Sports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L’Institut de la Jeunesse et des Sports, le Service de la Jeunesse et des Sports</a:t>
            </a:r>
            <a:endParaRPr kumimoji="0" lang="fr-FR" sz="1200" b="1" dirty="0">
              <a:solidFill>
                <a:srgbClr val="6666FF"/>
              </a:solidFill>
              <a:latin typeface="Lucida Console" pitchFamily="49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 Ministère du Tourisme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 GIE Tahiti Tourisme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 Ministère de l’</a:t>
            </a:r>
            <a:r>
              <a:rPr kumimoji="0" lang="en-US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É</a:t>
            </a:r>
            <a:r>
              <a:rPr kumimoji="0" lang="fr-FR" sz="1200" b="1" dirty="0" err="1">
                <a:solidFill>
                  <a:srgbClr val="6666FF"/>
                </a:solidFill>
                <a:latin typeface="Arial" charset="0"/>
                <a:cs typeface="Arial" charset="0"/>
              </a:rPr>
              <a:t>quipement</a:t>
            </a:r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, des Ports, des Aéroports et des Transports Terrestres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 Ministère de l’Environnement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La Direction de l’Environnement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</a:rPr>
              <a:t>La Gendarmerie Nationale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</a:rPr>
              <a:t>La Brigade Nautique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</a:rPr>
              <a:t>La Fédération Polynésienne de Secourisme</a:t>
            </a: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La subdivision des Phares et Balises </a:t>
            </a:r>
            <a:endParaRPr kumimoji="0" lang="fr-FR" sz="1200" b="1" dirty="0">
              <a:solidFill>
                <a:srgbClr val="6666FF"/>
              </a:solidFill>
              <a:latin typeface="Arial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La Direction des Affaires Foncières</a:t>
            </a:r>
            <a:endParaRPr kumimoji="0" lang="fr-FR" sz="1200" b="1" dirty="0">
              <a:solidFill>
                <a:srgbClr val="6666FF"/>
              </a:solidFill>
              <a:latin typeface="Arial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La Direction des Douanes</a:t>
            </a:r>
            <a:endParaRPr kumimoji="0" lang="fr-FR" sz="1200" b="1" dirty="0">
              <a:solidFill>
                <a:srgbClr val="6666FF"/>
              </a:solidFill>
              <a:latin typeface="Arial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La Direction des Affaires Maritimes</a:t>
            </a:r>
            <a:endParaRPr kumimoji="0" lang="fr-FR" sz="1200" b="1" dirty="0">
              <a:solidFill>
                <a:srgbClr val="6666FF"/>
              </a:solidFill>
              <a:latin typeface="Lucida Console" pitchFamily="49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Les Pompiers de </a:t>
            </a:r>
            <a:r>
              <a:rPr kumimoji="0" lang="fr-FR" sz="1200" b="1" dirty="0" err="1">
                <a:solidFill>
                  <a:srgbClr val="6666FF"/>
                </a:solidFill>
                <a:latin typeface="Arial" charset="0"/>
                <a:cs typeface="Arial" charset="0"/>
              </a:rPr>
              <a:t>Taiarapu</a:t>
            </a:r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 Ouest et </a:t>
            </a:r>
            <a:r>
              <a:rPr kumimoji="0" lang="fr-FR" sz="1200" b="1" dirty="0" err="1">
                <a:solidFill>
                  <a:srgbClr val="6666FF"/>
                </a:solidFill>
                <a:latin typeface="Arial" charset="0"/>
                <a:cs typeface="Arial" charset="0"/>
              </a:rPr>
              <a:t>Taiarapu</a:t>
            </a:r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 Est</a:t>
            </a:r>
            <a:endParaRPr kumimoji="0" lang="fr-FR" sz="1200" b="1" dirty="0">
              <a:solidFill>
                <a:srgbClr val="6666FF"/>
              </a:solidFill>
              <a:latin typeface="Lucida Console" pitchFamily="49" charset="0"/>
              <a:cs typeface="Times New Roman" pitchFamily="18" charset="0"/>
            </a:endParaRPr>
          </a:p>
          <a:p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Les </a:t>
            </a:r>
            <a:r>
              <a:rPr kumimoji="0" lang="fr-FR" sz="1200" b="1" dirty="0" err="1">
                <a:solidFill>
                  <a:srgbClr val="6666FF"/>
                </a:solidFill>
                <a:latin typeface="Arial" charset="0"/>
                <a:cs typeface="Arial" charset="0"/>
              </a:rPr>
              <a:t>Tahitians</a:t>
            </a:r>
            <a:r>
              <a:rPr kumimoji="0" lang="fr-FR" sz="1200" b="1" dirty="0">
                <a:solidFill>
                  <a:srgbClr val="6666FF"/>
                </a:solidFill>
                <a:latin typeface="Arial" charset="0"/>
                <a:cs typeface="Arial" charset="0"/>
              </a:rPr>
              <a:t> Water </a:t>
            </a:r>
            <a:r>
              <a:rPr kumimoji="0" lang="fr-FR" sz="1200" b="1" dirty="0" err="1">
                <a:solidFill>
                  <a:srgbClr val="6666FF"/>
                </a:solidFill>
                <a:latin typeface="Arial" charset="0"/>
                <a:cs typeface="Arial" charset="0"/>
              </a:rPr>
              <a:t>Patrol</a:t>
            </a:r>
            <a:endParaRPr kumimoji="0" lang="fr-FR" sz="1200" b="1" dirty="0">
              <a:solidFill>
                <a:srgbClr val="66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Bandeau partenaires Billabong Pro Tahiti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348038" y="700088"/>
            <a:ext cx="53292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LA COMMUNE</a:t>
            </a:r>
          </a:p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LES FORAINS</a:t>
            </a:r>
          </a:p>
        </p:txBody>
      </p:sp>
      <p:pic>
        <p:nvPicPr>
          <p:cNvPr id="147460" name="Picture 4" descr="logo ft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7461" name="Picture 16" descr="Tahiti2010_FINAL EDIT_SEPI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23" descr="logo gov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665663"/>
            <a:ext cx="13668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71" name="Picture 22" descr="LOGO taiarapu ou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233738"/>
            <a:ext cx="136683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2" name="Text Box 20"/>
          <p:cNvSpPr txBox="1">
            <a:spLocks noChangeArrowheads="1"/>
          </p:cNvSpPr>
          <p:nvPr/>
        </p:nvSpPr>
        <p:spPr bwMode="auto">
          <a:xfrm>
            <a:off x="2411413" y="2466975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Organise le « village »</a:t>
            </a:r>
          </a:p>
        </p:txBody>
      </p:sp>
      <p:sp>
        <p:nvSpPr>
          <p:cNvPr id="147473" name="Text Box 21"/>
          <p:cNvSpPr txBox="1">
            <a:spLocks noChangeArrowheads="1"/>
          </p:cNvSpPr>
          <p:nvPr/>
        </p:nvSpPr>
        <p:spPr bwMode="auto">
          <a:xfrm>
            <a:off x="2411413" y="3470275"/>
            <a:ext cx="571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Met à disposition des logements, des bateaux et leurs conducteurs</a:t>
            </a:r>
          </a:p>
        </p:txBody>
      </p:sp>
      <p:sp>
        <p:nvSpPr>
          <p:cNvPr id="147474" name="Text Box 22"/>
          <p:cNvSpPr txBox="1">
            <a:spLocks noChangeArrowheads="1"/>
          </p:cNvSpPr>
          <p:nvPr/>
        </p:nvSpPr>
        <p:spPr bwMode="auto">
          <a:xfrm>
            <a:off x="2274888" y="4941888"/>
            <a:ext cx="640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600">
                <a:solidFill>
                  <a:srgbClr val="6666FF"/>
                </a:solidFill>
                <a:latin typeface="Myriad Web Pro Condensed" pitchFamily="34" charset="0"/>
              </a:rPr>
              <a:t>Sources de financement : loyers, consommation au village, paye des pêcheurs …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1" name="Picture 20" descr="BILLA PRO 10 ANNIVERSARY B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27375"/>
            <a:ext cx="2089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 descr="Bandeau partenaires Billabong Pro Tahiti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700088"/>
            <a:ext cx="53292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LA FEDERATION TAHITIENNE DE SURF</a:t>
            </a:r>
          </a:p>
        </p:txBody>
      </p:sp>
      <p:pic>
        <p:nvPicPr>
          <p:cNvPr id="148484" name="Picture 4" descr="logo fts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8485" name="Picture 16" descr="Tahiti2010_FINAL EDIT_SEPIA DO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23" descr="logo gov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581525"/>
            <a:ext cx="13668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2" name="Text Box 10"/>
          <p:cNvSpPr txBox="1">
            <a:spLocks noChangeArrowheads="1"/>
          </p:cNvSpPr>
          <p:nvPr/>
        </p:nvSpPr>
        <p:spPr bwMode="auto">
          <a:xfrm>
            <a:off x="2754313" y="2060575"/>
            <a:ext cx="570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Coordonne toute la mise en place, localement</a:t>
            </a:r>
          </a:p>
        </p:txBody>
      </p:sp>
      <p:sp>
        <p:nvSpPr>
          <p:cNvPr id="148493" name="Text Box 11"/>
          <p:cNvSpPr txBox="1">
            <a:spLocks noChangeArrowheads="1"/>
          </p:cNvSpPr>
          <p:nvPr/>
        </p:nvSpPr>
        <p:spPr bwMode="auto">
          <a:xfrm>
            <a:off x="2754313" y="2852738"/>
            <a:ext cx="6210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Met à disposition une organisation spécifique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719388" y="3644900"/>
            <a:ext cx="602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Promeut la communication à l’échelle nationale</a:t>
            </a:r>
          </a:p>
        </p:txBody>
      </p:sp>
      <p:sp>
        <p:nvSpPr>
          <p:cNvPr id="148495" name="AutoShape 36"/>
          <p:cNvSpPr>
            <a:spLocks noChangeArrowheads="1"/>
          </p:cNvSpPr>
          <p:nvPr/>
        </p:nvSpPr>
        <p:spPr bwMode="auto">
          <a:xfrm>
            <a:off x="3276600" y="4408488"/>
            <a:ext cx="406400" cy="533400"/>
          </a:xfrm>
          <a:prstGeom prst="curvedRightArrow">
            <a:avLst>
              <a:gd name="adj1" fmla="val 28006"/>
              <a:gd name="adj2" fmla="val 56006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sp>
        <p:nvSpPr>
          <p:cNvPr id="148496" name="Text Box 37"/>
          <p:cNvSpPr txBox="1">
            <a:spLocks noChangeArrowheads="1"/>
          </p:cNvSpPr>
          <p:nvPr/>
        </p:nvSpPr>
        <p:spPr bwMode="auto">
          <a:xfrm>
            <a:off x="3635375" y="4616450"/>
            <a:ext cx="428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2000">
                <a:latin typeface="Myriad Web Pro Condensed" pitchFamily="34" charset="0"/>
              </a:rPr>
              <a:t>C’est la « maîtrise d’ouvrage »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2420938" y="5013325"/>
            <a:ext cx="6399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1600">
                <a:solidFill>
                  <a:srgbClr val="6666FF"/>
                </a:solidFill>
                <a:latin typeface="Myriad Web Pro Condensed" pitchFamily="34" charset="0"/>
              </a:rPr>
              <a:t>Sources financement : fonds BILLABONG,  subventions du Gouvernement, aide en nature de sponsors / partenaires locaux, vente produits dérivés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0" descr="BILLA PRO 10 ANNIVERSARY B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27375"/>
            <a:ext cx="2089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 descr="Bandeau partenaires Billabong Pro Tahiti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476250"/>
            <a:ext cx="53292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ORGANISATION</a:t>
            </a:r>
          </a:p>
          <a:p>
            <a:r>
              <a:rPr kumimoji="0" lang="fr-FR" sz="3600" b="1">
                <a:solidFill>
                  <a:srgbClr val="6666FF"/>
                </a:solidFill>
                <a:latin typeface="Gill Sans Ultra Bold Condensed" pitchFamily="34" charset="0"/>
              </a:rPr>
              <a:t>DE LA FTS</a:t>
            </a:r>
          </a:p>
        </p:txBody>
      </p:sp>
      <p:pic>
        <p:nvPicPr>
          <p:cNvPr id="149509" name="Picture 5" descr="logo fts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49511" name="Picture 23" descr="logo gov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581525"/>
            <a:ext cx="13668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9527" name="Object 23"/>
          <p:cNvGraphicFramePr>
            <a:graphicFrameLocks noChangeAspect="1"/>
          </p:cNvGraphicFramePr>
          <p:nvPr>
            <p:ph/>
          </p:nvPr>
        </p:nvGraphicFramePr>
        <p:xfrm>
          <a:off x="2627313" y="1557338"/>
          <a:ext cx="6024562" cy="4429125"/>
        </p:xfrm>
        <a:graphic>
          <a:graphicData uri="http://schemas.openxmlformats.org/presentationml/2006/ole">
            <p:oleObj spid="_x0000_s149527" name="Image" r:id="rId7" imgW="10213868" imgH="7507239" progId="Photoshop.Image.8">
              <p:embed/>
            </p:oleObj>
          </a:graphicData>
        </a:graphic>
      </p:graphicFrame>
      <p:pic>
        <p:nvPicPr>
          <p:cNvPr id="149510" name="Picture 16" descr="Tahiti2010_FINAL EDIT_SEPIA DO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484188"/>
            <a:ext cx="53292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0000"/>
                </a:solidFill>
                <a:latin typeface="Gill Sans Ultra Bold Condensed" pitchFamily="34" charset="0"/>
              </a:rPr>
              <a:t>PARTENAIRES</a:t>
            </a:r>
          </a:p>
        </p:txBody>
      </p:sp>
      <p:pic>
        <p:nvPicPr>
          <p:cNvPr id="150534" name="Picture 16" descr="Tahiti2010_FINAL EDIT_SEPIA 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5925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851275" y="1196975"/>
            <a:ext cx="4679950" cy="719138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kumimoji="0" lang="fr-FR" sz="2400"/>
          </a:p>
        </p:txBody>
      </p:sp>
      <p:sp>
        <p:nvSpPr>
          <p:cNvPr id="150537" name="Text Box 16"/>
          <p:cNvSpPr txBox="1">
            <a:spLocks noChangeArrowheads="1"/>
          </p:cNvSpPr>
          <p:nvPr/>
        </p:nvSpPr>
        <p:spPr bwMode="auto">
          <a:xfrm>
            <a:off x="4068763" y="1341438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SPONSORS</a:t>
            </a:r>
          </a:p>
        </p:txBody>
      </p:sp>
      <p:pic>
        <p:nvPicPr>
          <p:cNvPr id="15053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206057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9" name="Picture 12" descr="Logo_ATN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0438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40" name="Picture 11" descr="logo von zipper lettr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781300"/>
            <a:ext cx="2232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45" name="Text Box 10"/>
          <p:cNvSpPr txBox="1">
            <a:spLocks noChangeArrowheads="1"/>
          </p:cNvSpPr>
          <p:nvPr/>
        </p:nvSpPr>
        <p:spPr bwMode="auto">
          <a:xfrm>
            <a:off x="3059113" y="3143250"/>
            <a:ext cx="540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000">
                <a:latin typeface="Myriad Web Pro Condensed" pitchFamily="34" charset="0"/>
              </a:rPr>
              <a:t>Apportent un soutien logistique et/ou financier à la FTS, à BILLABONG SA ou aux 2, selon leurs missions respectives</a:t>
            </a:r>
          </a:p>
        </p:txBody>
      </p:sp>
      <p:sp>
        <p:nvSpPr>
          <p:cNvPr id="150546" name="Text Box 11"/>
          <p:cNvSpPr txBox="1">
            <a:spLocks noChangeArrowheads="1"/>
          </p:cNvSpPr>
          <p:nvPr/>
        </p:nvSpPr>
        <p:spPr bwMode="auto">
          <a:xfrm>
            <a:off x="3059113" y="42926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000">
                <a:latin typeface="Myriad Web Pro Condensed" pitchFamily="34" charset="0"/>
              </a:rPr>
              <a:t> Utilisent la marque BILLABONG PRO TEAHUPOO pour leur notoriété et/ou pour promouvoir des produits dérivés</a:t>
            </a:r>
          </a:p>
        </p:txBody>
      </p:sp>
      <p:pic>
        <p:nvPicPr>
          <p:cNvPr id="150557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276475"/>
            <a:ext cx="4679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58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462588"/>
            <a:ext cx="828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59" name="Picture 23" descr="logo AS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4221163"/>
            <a:ext cx="22320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Logo_AT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404813"/>
            <a:ext cx="4321175" cy="982662"/>
          </a:xfrm>
          <a:prstGeom prst="rect">
            <a:avLst/>
          </a:prstGeom>
          <a:noFill/>
        </p:spPr>
      </p:pic>
      <p:pic>
        <p:nvPicPr>
          <p:cNvPr id="130055" name="Picture 19" descr="Tahiti2010_FINAL EDIT_SEPI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00213"/>
            <a:ext cx="84264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Picture 8" descr="Bandeau partenaires Billabong Pro Tahiti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779838" y="765175"/>
            <a:ext cx="496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>
                <a:solidFill>
                  <a:srgbClr val="FF3300"/>
                </a:solidFill>
                <a:latin typeface="Gill Sans Ultra Bold Condensed" pitchFamily="34" charset="0"/>
              </a:rPr>
              <a:t>FLUX FINANCIERS</a:t>
            </a:r>
          </a:p>
        </p:txBody>
      </p:sp>
      <p:pic>
        <p:nvPicPr>
          <p:cNvPr id="151556" name="Picture 4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51557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4" name="Picture 20" descr="BILLA PRO 10 ANNIVERSARY B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27375"/>
            <a:ext cx="2089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5" name="Picture 23" descr="logo gov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581525"/>
            <a:ext cx="13668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6" name="Image 14" descr="haumaru.com-2008-05-14-14-50-50-130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1916113"/>
            <a:ext cx="597693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andeau partenaires Billabong Pro Tahiti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779838" y="692150"/>
            <a:ext cx="496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>
                <a:solidFill>
                  <a:srgbClr val="FF3300"/>
                </a:solidFill>
                <a:latin typeface="Gill Sans Ultra Bold Condensed" pitchFamily="34" charset="0"/>
              </a:rPr>
              <a:t>FLUX FINANCIERS</a:t>
            </a:r>
          </a:p>
        </p:txBody>
      </p:sp>
      <p:pic>
        <p:nvPicPr>
          <p:cNvPr id="152580" name="Picture 4" descr="logo ft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52581" name="Picture 16" descr="Tahiti2010_FINAL EDIT_SEPI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20" descr="BILLA PRO 10 ANNIVERSARY B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27375"/>
            <a:ext cx="2089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23" descr="logo gov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581525"/>
            <a:ext cx="13668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5" name="Text Box 10"/>
          <p:cNvSpPr txBox="1">
            <a:spLocks noChangeArrowheads="1"/>
          </p:cNvSpPr>
          <p:nvPr/>
        </p:nvSpPr>
        <p:spPr bwMode="auto">
          <a:xfrm>
            <a:off x="2411413" y="17002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3200">
                <a:solidFill>
                  <a:srgbClr val="666699"/>
                </a:solidFill>
                <a:latin typeface="Myriad Web Pro Condensed" pitchFamily="34" charset="0"/>
              </a:rPr>
              <a:t>1 &gt; Flux directs Billabong &gt; Tahiti</a:t>
            </a:r>
          </a:p>
        </p:txBody>
      </p:sp>
      <p:sp>
        <p:nvSpPr>
          <p:cNvPr id="152586" name="AutoShape 20"/>
          <p:cNvSpPr>
            <a:spLocks noChangeArrowheads="1"/>
          </p:cNvSpPr>
          <p:nvPr/>
        </p:nvSpPr>
        <p:spPr bwMode="auto">
          <a:xfrm>
            <a:off x="5033963" y="23495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594" name="Text Box 28"/>
          <p:cNvSpPr txBox="1">
            <a:spLocks noChangeArrowheads="1"/>
          </p:cNvSpPr>
          <p:nvPr/>
        </p:nvSpPr>
        <p:spPr bwMode="auto">
          <a:xfrm>
            <a:off x="5724525" y="37830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Gasoil, Vini, Hôpitaux …</a:t>
            </a:r>
          </a:p>
        </p:txBody>
      </p:sp>
      <p:sp>
        <p:nvSpPr>
          <p:cNvPr id="152595" name="Text Box 29"/>
          <p:cNvSpPr txBox="1">
            <a:spLocks noChangeArrowheads="1"/>
          </p:cNvSpPr>
          <p:nvPr/>
        </p:nvSpPr>
        <p:spPr bwMode="auto">
          <a:xfrm>
            <a:off x="5784850" y="342265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FTS</a:t>
            </a:r>
          </a:p>
        </p:txBody>
      </p:sp>
      <p:sp>
        <p:nvSpPr>
          <p:cNvPr id="152596" name="Text Box 30"/>
          <p:cNvSpPr txBox="1">
            <a:spLocks noChangeArrowheads="1"/>
          </p:cNvSpPr>
          <p:nvPr/>
        </p:nvSpPr>
        <p:spPr bwMode="auto">
          <a:xfrm>
            <a:off x="5724525" y="41417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Repas, soirées, donations</a:t>
            </a:r>
          </a:p>
        </p:txBody>
      </p:sp>
      <p:sp>
        <p:nvSpPr>
          <p:cNvPr id="152597" name="Text Box 31"/>
          <p:cNvSpPr txBox="1">
            <a:spLocks noChangeArrowheads="1"/>
          </p:cNvSpPr>
          <p:nvPr/>
        </p:nvSpPr>
        <p:spPr bwMode="auto">
          <a:xfrm>
            <a:off x="5724525" y="4508500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Prestataires divers</a:t>
            </a:r>
          </a:p>
        </p:txBody>
      </p:sp>
      <p:sp>
        <p:nvSpPr>
          <p:cNvPr id="152598" name="Text Box 32"/>
          <p:cNvSpPr txBox="1">
            <a:spLocks noChangeArrowheads="1"/>
          </p:cNvSpPr>
          <p:nvPr/>
        </p:nvSpPr>
        <p:spPr bwMode="auto">
          <a:xfrm>
            <a:off x="5734050" y="522287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Water patrol</a:t>
            </a:r>
          </a:p>
        </p:txBody>
      </p:sp>
      <p:sp>
        <p:nvSpPr>
          <p:cNvPr id="152599" name="Text Box 33"/>
          <p:cNvSpPr txBox="1">
            <a:spLocks noChangeArrowheads="1"/>
          </p:cNvSpPr>
          <p:nvPr/>
        </p:nvSpPr>
        <p:spPr bwMode="auto">
          <a:xfrm>
            <a:off x="5764213" y="3068638"/>
            <a:ext cx="2408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Voyages des surfeurs</a:t>
            </a:r>
          </a:p>
        </p:txBody>
      </p:sp>
      <p:sp>
        <p:nvSpPr>
          <p:cNvPr id="152600" name="Text Box 34"/>
          <p:cNvSpPr txBox="1">
            <a:spLocks noChangeArrowheads="1"/>
          </p:cNvSpPr>
          <p:nvPr/>
        </p:nvSpPr>
        <p:spPr bwMode="auto">
          <a:xfrm>
            <a:off x="5735638" y="5583238"/>
            <a:ext cx="279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Secouriste, gardiennage</a:t>
            </a:r>
          </a:p>
        </p:txBody>
      </p:sp>
      <p:sp>
        <p:nvSpPr>
          <p:cNvPr id="152601" name="Text Box 35"/>
          <p:cNvSpPr txBox="1">
            <a:spLocks noChangeArrowheads="1"/>
          </p:cNvSpPr>
          <p:nvPr/>
        </p:nvSpPr>
        <p:spPr bwMode="auto">
          <a:xfrm>
            <a:off x="5734050" y="4862513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Bateaux</a:t>
            </a:r>
          </a:p>
        </p:txBody>
      </p:sp>
      <p:sp>
        <p:nvSpPr>
          <p:cNvPr id="152602" name="Text Box 36"/>
          <p:cNvSpPr txBox="1">
            <a:spLocks noChangeArrowheads="1"/>
          </p:cNvSpPr>
          <p:nvPr/>
        </p:nvSpPr>
        <p:spPr bwMode="auto">
          <a:xfrm>
            <a:off x="5770563" y="2708275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Frais de personnel</a:t>
            </a:r>
          </a:p>
        </p:txBody>
      </p:sp>
      <p:sp>
        <p:nvSpPr>
          <p:cNvPr id="152603" name="Text Box 38"/>
          <p:cNvSpPr txBox="1">
            <a:spLocks noChangeArrowheads="1"/>
          </p:cNvSpPr>
          <p:nvPr/>
        </p:nvSpPr>
        <p:spPr bwMode="auto">
          <a:xfrm>
            <a:off x="5795963" y="23495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Location logements</a:t>
            </a:r>
          </a:p>
        </p:txBody>
      </p:sp>
      <p:sp>
        <p:nvSpPr>
          <p:cNvPr id="152604" name="AutoShape 20"/>
          <p:cNvSpPr>
            <a:spLocks noChangeArrowheads="1"/>
          </p:cNvSpPr>
          <p:nvPr/>
        </p:nvSpPr>
        <p:spPr bwMode="auto">
          <a:xfrm>
            <a:off x="5033963" y="2708275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05" name="AutoShape 20"/>
          <p:cNvSpPr>
            <a:spLocks noChangeArrowheads="1"/>
          </p:cNvSpPr>
          <p:nvPr/>
        </p:nvSpPr>
        <p:spPr bwMode="auto">
          <a:xfrm>
            <a:off x="5033963" y="306863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06" name="AutoShape 20"/>
          <p:cNvSpPr>
            <a:spLocks noChangeArrowheads="1"/>
          </p:cNvSpPr>
          <p:nvPr/>
        </p:nvSpPr>
        <p:spPr bwMode="auto">
          <a:xfrm>
            <a:off x="5033963" y="3429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07" name="AutoShape 20"/>
          <p:cNvSpPr>
            <a:spLocks noChangeArrowheads="1"/>
          </p:cNvSpPr>
          <p:nvPr/>
        </p:nvSpPr>
        <p:spPr bwMode="auto">
          <a:xfrm>
            <a:off x="5033963" y="3768725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08" name="AutoShape 20"/>
          <p:cNvSpPr>
            <a:spLocks noChangeArrowheads="1"/>
          </p:cNvSpPr>
          <p:nvPr/>
        </p:nvSpPr>
        <p:spPr bwMode="auto">
          <a:xfrm>
            <a:off x="5033963" y="41275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09" name="AutoShape 20"/>
          <p:cNvSpPr>
            <a:spLocks noChangeArrowheads="1"/>
          </p:cNvSpPr>
          <p:nvPr/>
        </p:nvSpPr>
        <p:spPr bwMode="auto">
          <a:xfrm>
            <a:off x="5033963" y="44878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10" name="AutoShape 20"/>
          <p:cNvSpPr>
            <a:spLocks noChangeArrowheads="1"/>
          </p:cNvSpPr>
          <p:nvPr/>
        </p:nvSpPr>
        <p:spPr bwMode="auto">
          <a:xfrm>
            <a:off x="5033963" y="4848225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11" name="AutoShape 20"/>
          <p:cNvSpPr>
            <a:spLocks noChangeArrowheads="1"/>
          </p:cNvSpPr>
          <p:nvPr/>
        </p:nvSpPr>
        <p:spPr bwMode="auto">
          <a:xfrm>
            <a:off x="5033963" y="520858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12" name="AutoShape 20"/>
          <p:cNvSpPr>
            <a:spLocks noChangeArrowheads="1"/>
          </p:cNvSpPr>
          <p:nvPr/>
        </p:nvSpPr>
        <p:spPr bwMode="auto">
          <a:xfrm>
            <a:off x="5033963" y="556895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2613" name="Oval 12"/>
          <p:cNvSpPr>
            <a:spLocks noChangeArrowheads="1"/>
          </p:cNvSpPr>
          <p:nvPr/>
        </p:nvSpPr>
        <p:spPr bwMode="auto">
          <a:xfrm>
            <a:off x="2411413" y="2636838"/>
            <a:ext cx="2376487" cy="30241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En 2009,</a:t>
            </a:r>
          </a:p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BILLABONG</a:t>
            </a:r>
          </a:p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a dépensé</a:t>
            </a:r>
          </a:p>
          <a:p>
            <a:r>
              <a:rPr kumimoji="0" lang="fr-FR" sz="2000" b="1">
                <a:solidFill>
                  <a:schemeClr val="tx2"/>
                </a:solidFill>
                <a:latin typeface="Myriad Web Pro Condensed" pitchFamily="34" charset="0"/>
              </a:rPr>
              <a:t>66 833 390 CFPS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779838" y="692150"/>
            <a:ext cx="496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>
                <a:solidFill>
                  <a:srgbClr val="FF3300"/>
                </a:solidFill>
                <a:latin typeface="Gill Sans Ultra Bold Condensed" pitchFamily="34" charset="0"/>
              </a:rPr>
              <a:t>FLUX FINANCIERS</a:t>
            </a:r>
          </a:p>
        </p:txBody>
      </p:sp>
      <p:pic>
        <p:nvPicPr>
          <p:cNvPr id="155652" name="Picture 4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55653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20" descr="BILLA PRO 10 ANNIVERSARY B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27375"/>
            <a:ext cx="2089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23" descr="logo gov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581525"/>
            <a:ext cx="13668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Text Box 10"/>
          <p:cNvSpPr txBox="1">
            <a:spLocks noChangeArrowheads="1"/>
          </p:cNvSpPr>
          <p:nvPr/>
        </p:nvSpPr>
        <p:spPr bwMode="auto">
          <a:xfrm>
            <a:off x="2411413" y="1700213"/>
            <a:ext cx="6408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3200">
                <a:solidFill>
                  <a:srgbClr val="666699"/>
                </a:solidFill>
                <a:latin typeface="Myriad Web Pro Condensed" pitchFamily="34" charset="0"/>
              </a:rPr>
              <a:t>1 &gt; Flux directs FTS &gt; Tahiti</a:t>
            </a:r>
          </a:p>
        </p:txBody>
      </p:sp>
      <p:sp>
        <p:nvSpPr>
          <p:cNvPr id="155657" name="AutoShape 20"/>
          <p:cNvSpPr>
            <a:spLocks noChangeArrowheads="1"/>
          </p:cNvSpPr>
          <p:nvPr/>
        </p:nvSpPr>
        <p:spPr bwMode="auto">
          <a:xfrm>
            <a:off x="5033963" y="23495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58" name="Text Box 28"/>
          <p:cNvSpPr txBox="1">
            <a:spLocks noChangeArrowheads="1"/>
          </p:cNvSpPr>
          <p:nvPr/>
        </p:nvSpPr>
        <p:spPr bwMode="auto">
          <a:xfrm>
            <a:off x="5724525" y="32067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Gasoil, Vini …</a:t>
            </a:r>
          </a:p>
        </p:txBody>
      </p:sp>
      <p:sp>
        <p:nvSpPr>
          <p:cNvPr id="155660" name="Text Box 30"/>
          <p:cNvSpPr txBox="1">
            <a:spLocks noChangeArrowheads="1"/>
          </p:cNvSpPr>
          <p:nvPr/>
        </p:nvSpPr>
        <p:spPr bwMode="auto">
          <a:xfrm>
            <a:off x="5724525" y="363855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Fabrication lycras, T-Shirts…</a:t>
            </a:r>
          </a:p>
        </p:txBody>
      </p:sp>
      <p:sp>
        <p:nvSpPr>
          <p:cNvPr id="155661" name="Text Box 31"/>
          <p:cNvSpPr txBox="1">
            <a:spLocks noChangeArrowheads="1"/>
          </p:cNvSpPr>
          <p:nvPr/>
        </p:nvSpPr>
        <p:spPr bwMode="auto">
          <a:xfrm>
            <a:off x="5724525" y="4070350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Prestataires divers</a:t>
            </a:r>
          </a:p>
        </p:txBody>
      </p:sp>
      <p:sp>
        <p:nvSpPr>
          <p:cNvPr id="155664" name="Text Box 34"/>
          <p:cNvSpPr txBox="1">
            <a:spLocks noChangeArrowheads="1"/>
          </p:cNvSpPr>
          <p:nvPr/>
        </p:nvSpPr>
        <p:spPr bwMode="auto">
          <a:xfrm>
            <a:off x="5735638" y="450215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Frais publicitaires</a:t>
            </a:r>
          </a:p>
        </p:txBody>
      </p:sp>
      <p:sp>
        <p:nvSpPr>
          <p:cNvPr id="155666" name="Text Box 36"/>
          <p:cNvSpPr txBox="1">
            <a:spLocks noChangeArrowheads="1"/>
          </p:cNvSpPr>
          <p:nvPr/>
        </p:nvSpPr>
        <p:spPr bwMode="auto">
          <a:xfrm>
            <a:off x="5770563" y="277495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Frais de personnel</a:t>
            </a:r>
          </a:p>
        </p:txBody>
      </p:sp>
      <p:sp>
        <p:nvSpPr>
          <p:cNvPr id="155667" name="Text Box 38"/>
          <p:cNvSpPr txBox="1">
            <a:spLocks noChangeArrowheads="1"/>
          </p:cNvSpPr>
          <p:nvPr/>
        </p:nvSpPr>
        <p:spPr bwMode="auto">
          <a:xfrm>
            <a:off x="5795963" y="23495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>
                <a:latin typeface="Myriad Web Pro Condensed" pitchFamily="34" charset="0"/>
              </a:rPr>
              <a:t>Location logements</a:t>
            </a:r>
          </a:p>
        </p:txBody>
      </p:sp>
      <p:sp>
        <p:nvSpPr>
          <p:cNvPr id="155668" name="AutoShape 20"/>
          <p:cNvSpPr>
            <a:spLocks noChangeArrowheads="1"/>
          </p:cNvSpPr>
          <p:nvPr/>
        </p:nvSpPr>
        <p:spPr bwMode="auto">
          <a:xfrm>
            <a:off x="5033963" y="27813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69" name="AutoShape 20"/>
          <p:cNvSpPr>
            <a:spLocks noChangeArrowheads="1"/>
          </p:cNvSpPr>
          <p:nvPr/>
        </p:nvSpPr>
        <p:spPr bwMode="auto">
          <a:xfrm>
            <a:off x="5033963" y="31924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70" name="AutoShape 20"/>
          <p:cNvSpPr>
            <a:spLocks noChangeArrowheads="1"/>
          </p:cNvSpPr>
          <p:nvPr/>
        </p:nvSpPr>
        <p:spPr bwMode="auto">
          <a:xfrm>
            <a:off x="5033963" y="36242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71" name="AutoShape 20"/>
          <p:cNvSpPr>
            <a:spLocks noChangeArrowheads="1"/>
          </p:cNvSpPr>
          <p:nvPr/>
        </p:nvSpPr>
        <p:spPr bwMode="auto">
          <a:xfrm>
            <a:off x="5033963" y="40560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72" name="AutoShape 20"/>
          <p:cNvSpPr>
            <a:spLocks noChangeArrowheads="1"/>
          </p:cNvSpPr>
          <p:nvPr/>
        </p:nvSpPr>
        <p:spPr bwMode="auto">
          <a:xfrm>
            <a:off x="5033963" y="44878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/>
          </a:p>
        </p:txBody>
      </p:sp>
      <p:sp>
        <p:nvSpPr>
          <p:cNvPr id="155677" name="Oval 12"/>
          <p:cNvSpPr>
            <a:spLocks noChangeArrowheads="1"/>
          </p:cNvSpPr>
          <p:nvPr/>
        </p:nvSpPr>
        <p:spPr bwMode="auto">
          <a:xfrm>
            <a:off x="2411413" y="2420938"/>
            <a:ext cx="2376487" cy="20875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fr-FR" sz="2400" b="1">
                <a:solidFill>
                  <a:srgbClr val="333399"/>
                </a:solidFill>
                <a:latin typeface="Myriad Web Pro Condensed" pitchFamily="34" charset="0"/>
              </a:rPr>
              <a:t>FTS</a:t>
            </a:r>
            <a:endParaRPr kumimoji="0" lang="fr-FR" sz="2000" b="1">
              <a:solidFill>
                <a:schemeClr val="tx2"/>
              </a:solidFill>
              <a:latin typeface="Myriad Web Pro Condensed" pitchFamily="34" charset="0"/>
            </a:endParaRPr>
          </a:p>
        </p:txBody>
      </p:sp>
      <p:sp>
        <p:nvSpPr>
          <p:cNvPr id="155680" name="AutoShape 43"/>
          <p:cNvSpPr>
            <a:spLocks noChangeArrowheads="1"/>
          </p:cNvSpPr>
          <p:nvPr/>
        </p:nvSpPr>
        <p:spPr bwMode="auto">
          <a:xfrm>
            <a:off x="3492500" y="4508500"/>
            <a:ext cx="142875" cy="1296988"/>
          </a:xfrm>
          <a:prstGeom prst="upArrow">
            <a:avLst>
              <a:gd name="adj1" fmla="val 50000"/>
              <a:gd name="adj2" fmla="val 102503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sp>
        <p:nvSpPr>
          <p:cNvPr id="155681" name="AutoShape 43"/>
          <p:cNvSpPr>
            <a:spLocks noChangeArrowheads="1"/>
          </p:cNvSpPr>
          <p:nvPr/>
        </p:nvSpPr>
        <p:spPr bwMode="auto">
          <a:xfrm rot="16200000">
            <a:off x="5147469" y="4220369"/>
            <a:ext cx="144462" cy="3168650"/>
          </a:xfrm>
          <a:prstGeom prst="upArrow">
            <a:avLst>
              <a:gd name="adj1" fmla="val 50000"/>
              <a:gd name="adj2" fmla="val 247673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kumimoji="0" lang="fr-FR" sz="2400"/>
          </a:p>
        </p:txBody>
      </p:sp>
      <p:sp>
        <p:nvSpPr>
          <p:cNvPr id="155682" name="AutoShape 43"/>
          <p:cNvSpPr>
            <a:spLocks noChangeArrowheads="1"/>
          </p:cNvSpPr>
          <p:nvPr/>
        </p:nvSpPr>
        <p:spPr bwMode="auto">
          <a:xfrm rot="10800000">
            <a:off x="6659563" y="5086350"/>
            <a:ext cx="144462" cy="647700"/>
          </a:xfrm>
          <a:prstGeom prst="upArrow">
            <a:avLst>
              <a:gd name="adj1" fmla="val 50000"/>
              <a:gd name="adj2" fmla="val 50627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kumimoji="0" lang="fr-FR" sz="2400"/>
          </a:p>
        </p:txBody>
      </p:sp>
      <p:sp>
        <p:nvSpPr>
          <p:cNvPr id="155683" name="AutoShape 20"/>
          <p:cNvSpPr>
            <a:spLocks noChangeArrowheads="1"/>
          </p:cNvSpPr>
          <p:nvPr/>
        </p:nvSpPr>
        <p:spPr bwMode="auto">
          <a:xfrm rot="16200000">
            <a:off x="2632075" y="458628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kumimoji="0" lang="fr-FR"/>
          </a:p>
        </p:txBody>
      </p:sp>
      <p:sp>
        <p:nvSpPr>
          <p:cNvPr id="155684" name="AutoShape 20"/>
          <p:cNvSpPr>
            <a:spLocks noChangeArrowheads="1"/>
          </p:cNvSpPr>
          <p:nvPr/>
        </p:nvSpPr>
        <p:spPr bwMode="auto">
          <a:xfrm rot="16200000">
            <a:off x="3805238" y="458628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kumimoji="0" lang="fr-FR"/>
          </a:p>
        </p:txBody>
      </p:sp>
      <p:sp>
        <p:nvSpPr>
          <p:cNvPr id="155685" name="Text Box 36"/>
          <p:cNvSpPr txBox="1">
            <a:spLocks noChangeArrowheads="1"/>
          </p:cNvSpPr>
          <p:nvPr/>
        </p:nvSpPr>
        <p:spPr bwMode="auto">
          <a:xfrm>
            <a:off x="2143125" y="5229225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1200" b="1">
                <a:latin typeface="Myriad Web Pro Condensed" pitchFamily="34" charset="0"/>
              </a:rPr>
              <a:t>8 à 9 millions de BILLABONG</a:t>
            </a:r>
          </a:p>
        </p:txBody>
      </p:sp>
      <p:sp>
        <p:nvSpPr>
          <p:cNvPr id="155686" name="Text Box 37"/>
          <p:cNvSpPr txBox="1">
            <a:spLocks noChangeArrowheads="1"/>
          </p:cNvSpPr>
          <p:nvPr/>
        </p:nvSpPr>
        <p:spPr bwMode="auto">
          <a:xfrm>
            <a:off x="3432175" y="522922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1200" b="1">
                <a:latin typeface="Myriad Web Pro Condensed" pitchFamily="34" charset="0"/>
              </a:rPr>
              <a:t>X millions de subventions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1258888" y="260350"/>
            <a:ext cx="6842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 dirty="0">
                <a:solidFill>
                  <a:srgbClr val="FF3300"/>
                </a:solidFill>
                <a:latin typeface="Gill Sans Ultra Bold Condensed" pitchFamily="34" charset="0"/>
              </a:rPr>
              <a:t>RETOMBEES ECONOMIQUES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1258888" y="765175"/>
            <a:ext cx="6842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2800" b="1">
                <a:solidFill>
                  <a:srgbClr val="FF3300"/>
                </a:solidFill>
                <a:latin typeface="Gill Sans Ultra Bold Condensed" pitchFamily="34" charset="0"/>
              </a:rPr>
              <a:t>SUR LES 10 DERNIERES ANNEES</a:t>
            </a:r>
          </a:p>
        </p:txBody>
      </p:sp>
      <p:pic>
        <p:nvPicPr>
          <p:cNvPr id="161885" name="Picture 93" descr="Retombé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7993062" cy="3476625"/>
          </a:xfrm>
          <a:prstGeom prst="rect">
            <a:avLst/>
          </a:prstGeom>
          <a:noFill/>
        </p:spPr>
      </p:pic>
      <p:pic>
        <p:nvPicPr>
          <p:cNvPr id="161886" name="Picture 94" descr="Bandeau partenaires Billabong Pro Tahiti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161887" name="Text Box 14"/>
          <p:cNvSpPr txBox="1">
            <a:spLocks noChangeArrowheads="1"/>
          </p:cNvSpPr>
          <p:nvPr/>
        </p:nvSpPr>
        <p:spPr bwMode="auto">
          <a:xfrm>
            <a:off x="611188" y="4797425"/>
            <a:ext cx="80645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1400" b="1">
                <a:latin typeface="Myriad Web Pro Condensed" pitchFamily="34" charset="0"/>
              </a:rPr>
              <a:t>Apport direct de la Billabong Pro en devises en 2009 : </a:t>
            </a:r>
            <a:r>
              <a:rPr kumimoji="0" lang="fr-FR" sz="1400" b="1">
                <a:solidFill>
                  <a:srgbClr val="FF3300"/>
                </a:solidFill>
                <a:latin typeface="Myriad Web Pro Condensed" pitchFamily="34" charset="0"/>
              </a:rPr>
              <a:t>121 833 390 XPF</a:t>
            </a:r>
          </a:p>
          <a:p>
            <a:r>
              <a:rPr kumimoji="0" lang="fr-FR" sz="1400" b="1">
                <a:latin typeface="Myriad Web Pro Condensed" pitchFamily="34" charset="0"/>
              </a:rPr>
              <a:t>Avec effet multiplicateur (x0.5) : </a:t>
            </a:r>
            <a:r>
              <a:rPr kumimoji="0" lang="fr-FR" sz="1400" b="1">
                <a:solidFill>
                  <a:srgbClr val="FF3300"/>
                </a:solidFill>
                <a:latin typeface="Myriad Web Pro Condensed" pitchFamily="34" charset="0"/>
              </a:rPr>
              <a:t>182 750 085 XPF</a:t>
            </a:r>
          </a:p>
          <a:p>
            <a:r>
              <a:rPr kumimoji="0" lang="fr-FR" sz="1400" b="1">
                <a:latin typeface="Myriad Web Pro Condensed" pitchFamily="34" charset="0"/>
              </a:rPr>
              <a:t>Apport direct de la Billabong Pro en devises sur l’exercice des 10 dernières années : </a:t>
            </a:r>
            <a:r>
              <a:rPr kumimoji="0" lang="fr-FR" sz="1400" b="1">
                <a:solidFill>
                  <a:srgbClr val="FF3300"/>
                </a:solidFill>
                <a:latin typeface="Myriad Web Pro Condensed" pitchFamily="34" charset="0"/>
              </a:rPr>
              <a:t>819 512 427 XPF</a:t>
            </a:r>
          </a:p>
          <a:p>
            <a:r>
              <a:rPr kumimoji="0" lang="fr-FR" sz="1400" b="1">
                <a:latin typeface="Myriad Web Pro Condensed" pitchFamily="34" charset="0"/>
              </a:rPr>
              <a:t>Avec effet multiplicateur (x0.5) : </a:t>
            </a:r>
            <a:r>
              <a:rPr kumimoji="0" lang="fr-FR" sz="1400" b="1">
                <a:solidFill>
                  <a:srgbClr val="FF3300"/>
                </a:solidFill>
                <a:latin typeface="Myriad Web Pro Condensed" pitchFamily="34" charset="0"/>
              </a:rPr>
              <a:t>1 229 268 641 XPF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0"/>
          <p:cNvSpPr txBox="1">
            <a:spLocks noChangeArrowheads="1"/>
          </p:cNvSpPr>
          <p:nvPr/>
        </p:nvSpPr>
        <p:spPr bwMode="auto">
          <a:xfrm>
            <a:off x="322263" y="6165850"/>
            <a:ext cx="864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fr-FR" sz="1600">
                <a:solidFill>
                  <a:srgbClr val="FF3300"/>
                </a:solidFill>
                <a:latin typeface="Myriad Web Pro Condensed" pitchFamily="34" charset="0"/>
              </a:rPr>
              <a:t> </a:t>
            </a:r>
            <a:r>
              <a:rPr kumimoji="0" lang="fr-FR" sz="1600">
                <a:latin typeface="Myriad Web Pro Condensed" pitchFamily="34" charset="0"/>
              </a:rPr>
              <a:t>Création et impression par la FTS de 300 affiches pour les Air Tahiti Nui Von Zipper Trials</a:t>
            </a:r>
          </a:p>
        </p:txBody>
      </p:sp>
      <p:pic>
        <p:nvPicPr>
          <p:cNvPr id="28680" name="Picture 8" descr="A3_Poster_onblack2 (avec sponsors)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416800" cy="5291137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2051050" y="333375"/>
            <a:ext cx="496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4000" b="1">
                <a:solidFill>
                  <a:srgbClr val="FF3300"/>
                </a:solidFill>
                <a:latin typeface="Gill Sans Ultra Bold Condensed" pitchFamily="34" charset="0"/>
              </a:rPr>
              <a:t>COMMUNICATIONS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11188" y="333375"/>
            <a:ext cx="7848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0" lang="fr-FR" sz="3200" b="1" kern="0" dirty="0">
                <a:solidFill>
                  <a:srgbClr val="FF3300"/>
                </a:solidFill>
                <a:latin typeface="Gill Sans Ultra Bold Condensed" pitchFamily="34" charset="0"/>
              </a:rPr>
              <a:t>Image de l’événement et de ses sponsors</a:t>
            </a: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2166938" y="1557338"/>
            <a:ext cx="6437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Programme 8-12 pages couleur le 16 août en 20.000 ex.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479425" y="1628775"/>
            <a:ext cx="1428750" cy="714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pic>
        <p:nvPicPr>
          <p:cNvPr id="29705" name="Picture 3" descr="logoLaDepechePetit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700213"/>
            <a:ext cx="6905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2162175" y="2781300"/>
            <a:ext cx="485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Spots publicitaires et jeux radio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479425" y="2565400"/>
            <a:ext cx="1428750" cy="714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pic>
        <p:nvPicPr>
          <p:cNvPr id="29708" name="Picture 2" descr="logoNRJPetitFor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463" y="2636838"/>
            <a:ext cx="496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2162175" y="3429000"/>
            <a:ext cx="6370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7-13min p/jour à 20h / Fin de la compétition, un Best OFF 2010 (26min)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12" name="Text Box 14"/>
          <p:cNvSpPr txBox="1">
            <a:spLocks noChangeArrowheads="1"/>
          </p:cNvSpPr>
          <p:nvPr/>
        </p:nvSpPr>
        <p:spPr bwMode="auto">
          <a:xfrm>
            <a:off x="357188" y="836613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fr-FR" sz="3200">
                <a:solidFill>
                  <a:srgbClr val="666699"/>
                </a:solidFill>
                <a:latin typeface="Myriad Web Pro Condensed" pitchFamily="34" charset="0"/>
              </a:rPr>
              <a:t>En plus des posters :</a:t>
            </a:r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2162175" y="2492375"/>
            <a:ext cx="485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Bandeau internet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15" name="Oval 11"/>
          <p:cNvSpPr>
            <a:spLocks noChangeArrowheads="1"/>
          </p:cNvSpPr>
          <p:nvPr/>
        </p:nvSpPr>
        <p:spPr bwMode="auto">
          <a:xfrm>
            <a:off x="479425" y="3429000"/>
            <a:ext cx="1428750" cy="714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kumimoji="0" lang="fr-FR" sz="2400"/>
          </a:p>
        </p:txBody>
      </p:sp>
      <p:pic>
        <p:nvPicPr>
          <p:cNvPr id="29711" name="Picture 1" descr="logorfopolynésieverticalPetitForm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524250"/>
            <a:ext cx="7921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Oval 11"/>
          <p:cNvSpPr>
            <a:spLocks noChangeArrowheads="1"/>
          </p:cNvSpPr>
          <p:nvPr/>
        </p:nvSpPr>
        <p:spPr bwMode="auto">
          <a:xfrm>
            <a:off x="479425" y="4292600"/>
            <a:ext cx="1428750" cy="714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fr-FR" sz="1400" b="1" i="1">
                <a:latin typeface="Myriad Web Pro Condensed" pitchFamily="34" charset="0"/>
              </a:rPr>
              <a:t>TAHITI</a:t>
            </a:r>
          </a:p>
          <a:p>
            <a:r>
              <a:rPr kumimoji="0" lang="fr-FR" sz="1400" b="1" i="1">
                <a:latin typeface="Myriad Web Pro Condensed" pitchFamily="34" charset="0"/>
              </a:rPr>
              <a:t>INFOS</a:t>
            </a:r>
          </a:p>
        </p:txBody>
      </p:sp>
      <p:sp>
        <p:nvSpPr>
          <p:cNvPr id="29717" name="Text Box 16"/>
          <p:cNvSpPr txBox="1">
            <a:spLocks noChangeArrowheads="1"/>
          </p:cNvSpPr>
          <p:nvPr/>
        </p:nvSpPr>
        <p:spPr bwMode="auto">
          <a:xfrm>
            <a:off x="2124075" y="4262438"/>
            <a:ext cx="637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Bandeau internet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18" name="Text Box 16"/>
          <p:cNvSpPr txBox="1">
            <a:spLocks noChangeArrowheads="1"/>
          </p:cNvSpPr>
          <p:nvPr/>
        </p:nvSpPr>
        <p:spPr bwMode="auto">
          <a:xfrm>
            <a:off x="2124075" y="4556125"/>
            <a:ext cx="637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Parution dans le magasine FENUA COM</a:t>
            </a:r>
            <a:endParaRPr kumimoji="0" lang="fr-FR" sz="2000">
              <a:latin typeface="Myriad Web Pro Condensed" pitchFamily="34" charset="0"/>
            </a:endParaRPr>
          </a:p>
        </p:txBody>
      </p:sp>
      <p:sp>
        <p:nvSpPr>
          <p:cNvPr id="29719" name="Oval 11"/>
          <p:cNvSpPr>
            <a:spLocks noChangeArrowheads="1"/>
          </p:cNvSpPr>
          <p:nvPr/>
        </p:nvSpPr>
        <p:spPr bwMode="auto">
          <a:xfrm>
            <a:off x="468313" y="5162550"/>
            <a:ext cx="1428750" cy="714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fr-FR" sz="1400" b="1" i="1">
                <a:latin typeface="Myriad Web Pro Condensed" pitchFamily="34" charset="0"/>
              </a:rPr>
              <a:t>TAHITISCOPE</a:t>
            </a:r>
          </a:p>
        </p:txBody>
      </p:sp>
      <p:sp>
        <p:nvSpPr>
          <p:cNvPr id="29720" name="Text Box 16"/>
          <p:cNvSpPr txBox="1">
            <a:spLocks noChangeArrowheads="1"/>
          </p:cNvSpPr>
          <p:nvPr/>
        </p:nvSpPr>
        <p:spPr bwMode="auto">
          <a:xfrm>
            <a:off x="2124075" y="5276850"/>
            <a:ext cx="637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Parution dans le magasine mensuel</a:t>
            </a:r>
            <a:endParaRPr kumimoji="0" lang="fr-FR" sz="2000">
              <a:latin typeface="Myriad Web Pro Condensed" pitchFamily="34" charset="0"/>
            </a:endParaRPr>
          </a:p>
        </p:txBody>
      </p:sp>
      <p:pic>
        <p:nvPicPr>
          <p:cNvPr id="29721" name="Picture 25" descr="Bandeau partenaires Billabong Pro Tahiti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258888" y="531813"/>
            <a:ext cx="66436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200" b="1" dirty="0">
                <a:solidFill>
                  <a:srgbClr val="FF3300"/>
                </a:solidFill>
                <a:latin typeface="Gill Sans Ultra Bold Condensed" pitchFamily="34" charset="0"/>
              </a:rPr>
              <a:t>EVENEMENTIELS</a:t>
            </a:r>
          </a:p>
        </p:txBody>
      </p:sp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285750" y="1125538"/>
            <a:ext cx="864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 dirty="0">
                <a:latin typeface="Myriad Web Pro Condensed" pitchFamily="34" charset="0"/>
              </a:rPr>
              <a:t>C’est également l’occasion d’un beau spectacle et de festivités pour la Polynésie</a:t>
            </a:r>
          </a:p>
        </p:txBody>
      </p:sp>
      <p:pic>
        <p:nvPicPr>
          <p:cNvPr id="35851" name="Picture 11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pic>
        <p:nvPicPr>
          <p:cNvPr id="35852" name="Picture 12" descr="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133600"/>
            <a:ext cx="3771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076700"/>
            <a:ext cx="25923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459__1_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644900"/>
            <a:ext cx="3381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1700213"/>
            <a:ext cx="3095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258888" y="674688"/>
            <a:ext cx="66436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200" b="1">
                <a:solidFill>
                  <a:srgbClr val="FF3300"/>
                </a:solidFill>
                <a:latin typeface="Gill Sans Ultra Bold Condensed" pitchFamily="34" charset="0"/>
              </a:rPr>
              <a:t>EVENEMENTIELS</a:t>
            </a:r>
          </a:p>
        </p:txBody>
      </p:sp>
      <p:pic>
        <p:nvPicPr>
          <p:cNvPr id="156676" name="Picture 4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156681" name="ZoneTexte 5"/>
          <p:cNvSpPr txBox="1">
            <a:spLocks noChangeArrowheads="1"/>
          </p:cNvSpPr>
          <p:nvPr/>
        </p:nvSpPr>
        <p:spPr bwMode="auto">
          <a:xfrm>
            <a:off x="539750" y="1630363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/>
            <a:r>
              <a:rPr kumimoji="0" lang="fr-FR" sz="2000" b="1" dirty="0">
                <a:latin typeface="Arial" charset="0"/>
                <a:cs typeface="Arial" charset="0"/>
              </a:rPr>
              <a:t>Lundi 16 août 2010</a:t>
            </a:r>
            <a:r>
              <a:rPr kumimoji="0" lang="fr-FR" sz="2000" dirty="0">
                <a:latin typeface="Arial" charset="0"/>
                <a:cs typeface="Arial" charset="0"/>
              </a:rPr>
              <a:t> : cérémonie d’</a:t>
            </a:r>
            <a:r>
              <a:rPr kumimoji="0" lang="fr-FR" sz="2000" b="1" dirty="0">
                <a:latin typeface="Arial" charset="0"/>
                <a:cs typeface="Arial" charset="0"/>
              </a:rPr>
              <a:t>ouverture des Air Tahiti Nui Von Zipper Trials </a:t>
            </a:r>
            <a:r>
              <a:rPr kumimoji="0" lang="fr-FR" sz="2000" dirty="0">
                <a:latin typeface="Arial" charset="0"/>
                <a:cs typeface="Arial" charset="0"/>
              </a:rPr>
              <a:t>à la Marina de </a:t>
            </a:r>
            <a:r>
              <a:rPr kumimoji="0" lang="fr-FR" sz="2000" dirty="0" err="1">
                <a:latin typeface="Arial" charset="0"/>
                <a:cs typeface="Arial" charset="0"/>
              </a:rPr>
              <a:t>Teahupoo</a:t>
            </a:r>
            <a:r>
              <a:rPr kumimoji="0" lang="fr-FR" sz="2000" dirty="0">
                <a:latin typeface="Arial" charset="0"/>
                <a:cs typeface="Arial" charset="0"/>
              </a:rPr>
              <a:t> à partir de 09H00</a:t>
            </a:r>
          </a:p>
          <a:p>
            <a:pPr algn="l" hangingPunct="0"/>
            <a:r>
              <a:rPr kumimoji="0" lang="fr-FR" sz="2000" dirty="0">
                <a:latin typeface="Arial" charset="0"/>
                <a:cs typeface="Arial" charset="0"/>
              </a:rPr>
              <a:t>          </a:t>
            </a:r>
            <a:r>
              <a:rPr kumimoji="0" lang="fr-FR" sz="2000" b="1" dirty="0">
                <a:latin typeface="Arial" charset="0"/>
                <a:cs typeface="Arial" charset="0"/>
              </a:rPr>
              <a:t>10h :</a:t>
            </a:r>
            <a:r>
              <a:rPr kumimoji="0" lang="fr-FR" sz="2000" dirty="0">
                <a:latin typeface="Arial" charset="0"/>
                <a:cs typeface="Arial" charset="0"/>
              </a:rPr>
              <a:t> Début de la compétition (suivant conditions météos)</a:t>
            </a:r>
          </a:p>
        </p:txBody>
      </p:sp>
      <p:sp>
        <p:nvSpPr>
          <p:cNvPr id="156682" name="ZoneTexte 8"/>
          <p:cNvSpPr txBox="1">
            <a:spLocks noChangeArrowheads="1"/>
          </p:cNvSpPr>
          <p:nvPr/>
        </p:nvSpPr>
        <p:spPr bwMode="auto">
          <a:xfrm>
            <a:off x="468313" y="4365625"/>
            <a:ext cx="820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/>
            <a:r>
              <a:rPr kumimoji="0" lang="fr-FR" sz="2000" b="1" dirty="0">
                <a:latin typeface="Arial" charset="0"/>
                <a:cs typeface="Arial" charset="0"/>
              </a:rPr>
              <a:t>Dimanche 22 août 2010, </a:t>
            </a:r>
            <a:r>
              <a:rPr kumimoji="0" lang="fr-FR" sz="2000" dirty="0">
                <a:latin typeface="Arial" charset="0"/>
                <a:cs typeface="Arial" charset="0"/>
              </a:rPr>
              <a:t>à la marina de </a:t>
            </a:r>
            <a:r>
              <a:rPr kumimoji="0" lang="fr-FR" sz="2000" dirty="0" err="1">
                <a:latin typeface="Arial" charset="0"/>
                <a:cs typeface="Arial" charset="0"/>
              </a:rPr>
              <a:t>Teahupoo</a:t>
            </a:r>
            <a:r>
              <a:rPr kumimoji="0" lang="fr-FR" sz="2000" b="1" dirty="0">
                <a:latin typeface="Arial" charset="0"/>
                <a:cs typeface="Arial" charset="0"/>
              </a:rPr>
              <a:t> : Ouverture de la</a:t>
            </a:r>
            <a:r>
              <a:rPr kumimoji="0" lang="fr-FR" sz="2000" dirty="0">
                <a:latin typeface="Arial" charset="0"/>
                <a:cs typeface="Arial" charset="0"/>
              </a:rPr>
              <a:t> </a:t>
            </a:r>
            <a:r>
              <a:rPr kumimoji="0" lang="fr-FR" sz="2000" b="1" dirty="0" err="1">
                <a:latin typeface="Arial" charset="0"/>
                <a:cs typeface="Arial" charset="0"/>
              </a:rPr>
              <a:t>Billabong</a:t>
            </a:r>
            <a:r>
              <a:rPr kumimoji="0" lang="fr-FR" sz="2000" b="1" dirty="0">
                <a:latin typeface="Arial" charset="0"/>
                <a:cs typeface="Arial" charset="0"/>
              </a:rPr>
              <a:t> Pro Tahiti 2010 à 13h</a:t>
            </a:r>
            <a:r>
              <a:rPr kumimoji="0" lang="fr-FR" sz="2000" dirty="0">
                <a:latin typeface="Arial" charset="0"/>
                <a:cs typeface="Arial" charset="0"/>
              </a:rPr>
              <a:t> : Prière et discours, spectacle marquisien et gâteau d’anniversaire</a:t>
            </a:r>
          </a:p>
          <a:p>
            <a:pPr algn="l" hangingPunct="0"/>
            <a:r>
              <a:rPr kumimoji="0" lang="fr-FR" sz="2000" b="1" dirty="0">
                <a:latin typeface="Arial" charset="0"/>
                <a:cs typeface="Arial" charset="0"/>
              </a:rPr>
              <a:t>          15h-17h :</a:t>
            </a:r>
            <a:r>
              <a:rPr kumimoji="0" lang="fr-FR" sz="2000" dirty="0">
                <a:latin typeface="Arial" charset="0"/>
                <a:cs typeface="Arial" charset="0"/>
              </a:rPr>
              <a:t> Concert de musiques locales</a:t>
            </a:r>
            <a:endParaRPr kumimoji="0" lang="fr-FR" sz="2000" dirty="0"/>
          </a:p>
        </p:txBody>
      </p:sp>
      <p:sp>
        <p:nvSpPr>
          <p:cNvPr id="156683" name="ZoneTexte 6"/>
          <p:cNvSpPr txBox="1">
            <a:spLocks noChangeArrowheads="1"/>
          </p:cNvSpPr>
          <p:nvPr/>
        </p:nvSpPr>
        <p:spPr bwMode="auto">
          <a:xfrm>
            <a:off x="539750" y="314166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fr-FR" sz="2000" b="1" dirty="0">
                <a:latin typeface="Arial" charset="0"/>
                <a:cs typeface="Arial" charset="0"/>
              </a:rPr>
              <a:t>Mercredi 18 août 2010, session dédicace</a:t>
            </a:r>
            <a:r>
              <a:rPr kumimoji="0" lang="fr-FR" sz="2000" dirty="0">
                <a:latin typeface="Arial" charset="0"/>
                <a:cs typeface="Arial" charset="0"/>
              </a:rPr>
              <a:t> au Parc Bougainville en début d’après-midi (vers 13H30), avec animation musicale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16" descr="Tahiti2010_FINAL EDIT_SEPIA 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5925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206057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Picture 12" descr="Logo_ATN_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0438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8" name="Picture 11" descr="logo von zipper lettr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781300"/>
            <a:ext cx="2232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2863" y="476250"/>
            <a:ext cx="4679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462588"/>
            <a:ext cx="828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33" name="Picture 23" descr="logo AS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4221163"/>
            <a:ext cx="22320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4" name="ZoneTexte 6"/>
          <p:cNvSpPr txBox="1">
            <a:spLocks noChangeArrowheads="1"/>
          </p:cNvSpPr>
          <p:nvPr/>
        </p:nvSpPr>
        <p:spPr bwMode="auto">
          <a:xfrm>
            <a:off x="3779838" y="1341438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2000" b="1">
                <a:solidFill>
                  <a:srgbClr val="6666FF"/>
                </a:solidFill>
                <a:latin typeface="Arial" charset="0"/>
                <a:cs typeface="Arial" charset="0"/>
              </a:rPr>
              <a:t>MERCI DE VOTRE ATTENTION, ET</a:t>
            </a:r>
          </a:p>
          <a:p>
            <a:r>
              <a:rPr kumimoji="0" lang="fr-FR" sz="2000" b="1">
                <a:solidFill>
                  <a:srgbClr val="6666FF"/>
                </a:solidFill>
                <a:latin typeface="Arial" charset="0"/>
                <a:cs typeface="Arial" charset="0"/>
              </a:rPr>
              <a:t>A BIENTÔT !</a:t>
            </a:r>
            <a:endParaRPr kumimoji="0" lang="fr-FR" sz="2000">
              <a:solidFill>
                <a:srgbClr val="6666FF"/>
              </a:solidFill>
              <a:latin typeface="Arial" charset="0"/>
              <a:cs typeface="Arial" charset="0"/>
            </a:endParaRPr>
          </a:p>
        </p:txBody>
      </p:sp>
      <p:pic>
        <p:nvPicPr>
          <p:cNvPr id="158736" name="Image 33" descr="haumaru.com-2008-05-14-15-25-37-138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2133600"/>
            <a:ext cx="4824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4" name="Picture 36" descr="Sans titr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96975"/>
            <a:ext cx="3033712" cy="3168650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1258888" y="333375"/>
            <a:ext cx="6500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LIEU</a:t>
            </a:r>
          </a:p>
        </p:txBody>
      </p:sp>
      <p:pic>
        <p:nvPicPr>
          <p:cNvPr id="717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1873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2" descr="photo Boure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35425"/>
            <a:ext cx="26638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Bandeau partenaires Billabong Pro Tahiti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7191" name="Text Box 13"/>
          <p:cNvSpPr txBox="1">
            <a:spLocks noChangeArrowheads="1"/>
          </p:cNvSpPr>
          <p:nvPr/>
        </p:nvSpPr>
        <p:spPr bwMode="auto">
          <a:xfrm>
            <a:off x="2428875" y="1052513"/>
            <a:ext cx="6715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Base logistique à la Marina de TEAHUPOO, sur la commune de :</a:t>
            </a:r>
          </a:p>
        </p:txBody>
      </p:sp>
      <p:pic>
        <p:nvPicPr>
          <p:cNvPr id="7193" name="Picture 24" descr="LOGO taiarapu ou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916113"/>
            <a:ext cx="19431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Text Box 13"/>
          <p:cNvSpPr txBox="1">
            <a:spLocks noChangeArrowheads="1"/>
          </p:cNvSpPr>
          <p:nvPr/>
        </p:nvSpPr>
        <p:spPr bwMode="auto">
          <a:xfrm>
            <a:off x="3419475" y="4005263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Compétition : TEAHUPOO, </a:t>
            </a:r>
            <a:r>
              <a:rPr kumimoji="0" lang="fr-FR" sz="2400" b="1">
                <a:latin typeface="Myriad Web Pro Condensed" pitchFamily="34" charset="0"/>
              </a:rPr>
              <a:t>passe de HAVA’E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5003800" y="4581525"/>
            <a:ext cx="3529013" cy="11525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kumimoji="0" lang="fr-FR" sz="2400"/>
          </a:p>
        </p:txBody>
      </p:sp>
      <p:sp>
        <p:nvSpPr>
          <p:cNvPr id="7196" name="Text Box 16"/>
          <p:cNvSpPr txBox="1">
            <a:spLocks noChangeArrowheads="1"/>
          </p:cNvSpPr>
          <p:nvPr/>
        </p:nvSpPr>
        <p:spPr bwMode="auto">
          <a:xfrm>
            <a:off x="5292725" y="47974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3200" b="1">
                <a:solidFill>
                  <a:srgbClr val="333399"/>
                </a:solidFill>
                <a:latin typeface="Arial Black" pitchFamily="34" charset="0"/>
              </a:rPr>
              <a:t>TEAHUPOO</a:t>
            </a:r>
          </a:p>
        </p:txBody>
      </p:sp>
      <p:sp>
        <p:nvSpPr>
          <p:cNvPr id="7197" name="Text Box 16"/>
          <p:cNvSpPr txBox="1">
            <a:spLocks noChangeArrowheads="1"/>
          </p:cNvSpPr>
          <p:nvPr/>
        </p:nvSpPr>
        <p:spPr bwMode="auto">
          <a:xfrm>
            <a:off x="5364163" y="52292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b="1" i="1">
                <a:solidFill>
                  <a:srgbClr val="333399"/>
                </a:solidFill>
                <a:latin typeface="Myriad Web Pro Condensed" pitchFamily="34" charset="0"/>
              </a:rPr>
              <a:t>The ultimate wave</a:t>
            </a: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6372225" y="38608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4" grpId="0"/>
      <p:bldP spid="7183" grpId="0" animBg="1"/>
      <p:bldP spid="7196" grpId="0"/>
      <p:bldP spid="7197" grpId="0"/>
      <p:bldP spid="7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Bandeau partenaires Billabong Pro Tahiti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2195513" y="549275"/>
            <a:ext cx="6500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Que sont les AIR TAHITI NUI VON ZIPPER TRIALS ?</a:t>
            </a:r>
          </a:p>
        </p:txBody>
      </p:sp>
      <p:pic>
        <p:nvPicPr>
          <p:cNvPr id="131078" name="Image 18" descr="Poster ATN VZ Trials 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21574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Text Box 29"/>
          <p:cNvSpPr txBox="1">
            <a:spLocks noChangeArrowheads="1"/>
          </p:cNvSpPr>
          <p:nvPr/>
        </p:nvSpPr>
        <p:spPr bwMode="auto">
          <a:xfrm>
            <a:off x="2679700" y="1844675"/>
            <a:ext cx="6140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Un événement sportif qui donne l’opportunité à nos </a:t>
            </a:r>
            <a:r>
              <a:rPr kumimoji="0" lang="fr-FR" sz="2400" b="1" u="sng">
                <a:latin typeface="Myriad Web Pro Condensed" pitchFamily="34" charset="0"/>
              </a:rPr>
              <a:t>surfeurs</a:t>
            </a:r>
            <a:r>
              <a:rPr kumimoji="0" lang="fr-FR" sz="2400">
                <a:latin typeface="Myriad Web Pro Condensed" pitchFamily="34" charset="0"/>
              </a:rPr>
              <a:t>, de participer à une compétition internationale « à domicile »</a:t>
            </a:r>
          </a:p>
        </p:txBody>
      </p:sp>
      <p:sp>
        <p:nvSpPr>
          <p:cNvPr id="131080" name="Text Box 28"/>
          <p:cNvSpPr txBox="1">
            <a:spLocks noChangeArrowheads="1"/>
          </p:cNvSpPr>
          <p:nvPr/>
        </p:nvSpPr>
        <p:spPr bwMode="auto">
          <a:xfrm>
            <a:off x="2678113" y="3429000"/>
            <a:ext cx="5997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solidFill>
                  <a:srgbClr val="FF3300"/>
                </a:solidFill>
                <a:latin typeface="Myriad Web Pro Condensed" pitchFamily="34" charset="0"/>
              </a:rPr>
              <a:t> </a:t>
            </a:r>
            <a:r>
              <a:rPr kumimoji="0" lang="fr-FR" sz="2400" b="1" u="sng">
                <a:latin typeface="Myriad Web Pro Condensed" pitchFamily="34" charset="0"/>
              </a:rPr>
              <a:t>32 surfeurs tahitiens</a:t>
            </a:r>
            <a:r>
              <a:rPr kumimoji="0" lang="fr-FR" sz="2400">
                <a:latin typeface="Myriad Web Pro Condensed" pitchFamily="34" charset="0"/>
              </a:rPr>
              <a:t> se mesurant à 32 surfeurs internationaux sur la vague exceptionnelle de Teahupoo</a:t>
            </a:r>
          </a:p>
        </p:txBody>
      </p:sp>
      <p:sp>
        <p:nvSpPr>
          <p:cNvPr id="131081" name="Text Box 17"/>
          <p:cNvSpPr txBox="1">
            <a:spLocks noChangeArrowheads="1"/>
          </p:cNvSpPr>
          <p:nvPr/>
        </p:nvSpPr>
        <p:spPr bwMode="auto">
          <a:xfrm>
            <a:off x="2597150" y="4724400"/>
            <a:ext cx="6007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5 jours de « waiting period » dont 2 jours de compétition, entre le 16 et le 20 Août 2010</a:t>
            </a:r>
          </a:p>
        </p:txBody>
      </p:sp>
      <p:pic>
        <p:nvPicPr>
          <p:cNvPr id="131082" name="Image 19" descr="HeiariiWilliamsbi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48188"/>
            <a:ext cx="19986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24" descr="BILLA PRO 10 ANNIVERSARY B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3140075"/>
            <a:ext cx="1965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5" name="Picture 13" descr="logo fts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5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1079" grpId="0"/>
      <p:bldP spid="131080" grpId="0"/>
      <p:bldP spid="131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pic>
        <p:nvPicPr>
          <p:cNvPr id="132100" name="Image 18" descr="Poster ATN VZ Trials 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21574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24" descr="BILLA PRO 10 ANNIVERSARY B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3140075"/>
            <a:ext cx="1965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0" descr="logo fts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2484438" y="476250"/>
            <a:ext cx="6269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200" b="1">
                <a:solidFill>
                  <a:srgbClr val="FF3300"/>
                </a:solidFill>
                <a:latin typeface="Gill Sans Ultra Bold Condensed" pitchFamily="34" charset="0"/>
              </a:rPr>
              <a:t>CONCEPT DE L’EVENEMENT</a:t>
            </a:r>
          </a:p>
        </p:txBody>
      </p:sp>
      <p:pic>
        <p:nvPicPr>
          <p:cNvPr id="132108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529138"/>
            <a:ext cx="2016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9" name="Text Box 27"/>
          <p:cNvSpPr txBox="1">
            <a:spLocks noChangeArrowheads="1"/>
          </p:cNvSpPr>
          <p:nvPr/>
        </p:nvSpPr>
        <p:spPr bwMode="auto">
          <a:xfrm>
            <a:off x="2771775" y="1371600"/>
            <a:ext cx="5976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Epreuve de qualification locale préalable à la </a:t>
            </a:r>
            <a:r>
              <a:rPr kumimoji="0" lang="fr-FR" sz="2400" b="1">
                <a:latin typeface="Myriad Web Pro Condensed" pitchFamily="34" charset="0"/>
              </a:rPr>
              <a:t>BILLABONG PRO TAHITI</a:t>
            </a:r>
            <a:r>
              <a:rPr kumimoji="0" lang="fr-FR" sz="2400">
                <a:latin typeface="Myriad Web Pro Condensed" pitchFamily="34" charset="0"/>
              </a:rPr>
              <a:t> permettant à </a:t>
            </a:r>
            <a:r>
              <a:rPr kumimoji="0" lang="fr-FR" sz="2400" b="1">
                <a:solidFill>
                  <a:srgbClr val="FF3300"/>
                </a:solidFill>
                <a:latin typeface="Myriad Web Pro Condensed" pitchFamily="34" charset="0"/>
              </a:rPr>
              <a:t>2 « wilds cards »</a:t>
            </a:r>
            <a:r>
              <a:rPr kumimoji="0" lang="fr-FR" sz="2400">
                <a:latin typeface="Myriad Web Pro Condensed" pitchFamily="34" charset="0"/>
              </a:rPr>
              <a:t> de participer au « main event »</a:t>
            </a:r>
          </a:p>
        </p:txBody>
      </p:sp>
      <p:sp>
        <p:nvSpPr>
          <p:cNvPr id="132110" name="Text Box 27"/>
          <p:cNvSpPr txBox="1">
            <a:spLocks noChangeArrowheads="1"/>
          </p:cNvSpPr>
          <p:nvPr/>
        </p:nvSpPr>
        <p:spPr bwMode="auto">
          <a:xfrm>
            <a:off x="2771775" y="3465513"/>
            <a:ext cx="5976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Une </a:t>
            </a:r>
            <a:r>
              <a:rPr kumimoji="0" lang="fr-FR" sz="2400" b="1">
                <a:latin typeface="Myriad Web Pro Condensed" pitchFamily="34" charset="0"/>
              </a:rPr>
              <a:t>3</a:t>
            </a:r>
            <a:r>
              <a:rPr kumimoji="0" lang="fr-FR" sz="2400" b="1" baseline="30000">
                <a:latin typeface="Myriad Web Pro Condensed" pitchFamily="34" charset="0"/>
              </a:rPr>
              <a:t>e</a:t>
            </a:r>
            <a:r>
              <a:rPr kumimoji="0" lang="fr-FR" sz="2400" b="1">
                <a:latin typeface="Myriad Web Pro Condensed" pitchFamily="34" charset="0"/>
              </a:rPr>
              <a:t> « wild card »</a:t>
            </a:r>
            <a:r>
              <a:rPr kumimoji="0" lang="fr-FR" sz="2400">
                <a:latin typeface="Myriad Web Pro Condensed" pitchFamily="34" charset="0"/>
              </a:rPr>
              <a:t> est attribuée à un surfeur polynésien du Team BILLABONG : </a:t>
            </a:r>
            <a:r>
              <a:rPr kumimoji="0" lang="fr-FR" sz="2400" b="1">
                <a:latin typeface="Myriad Web Pro Condensed" pitchFamily="34" charset="0"/>
              </a:rPr>
              <a:t>DROLLET Manoa</a:t>
            </a:r>
          </a:p>
        </p:txBody>
      </p:sp>
      <p:sp>
        <p:nvSpPr>
          <p:cNvPr id="132111" name="Text Box 27"/>
          <p:cNvSpPr txBox="1">
            <a:spLocks noChangeArrowheads="1"/>
          </p:cNvSpPr>
          <p:nvPr/>
        </p:nvSpPr>
        <p:spPr bwMode="auto">
          <a:xfrm>
            <a:off x="2771775" y="4838700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Pour chaque série de 4 compétiteurs, les 2 premiers passent au round suivant…</a:t>
            </a:r>
            <a:endParaRPr kumimoji="0" lang="fr-FR" sz="2400" b="1">
              <a:latin typeface="Myriad Web Pro Condensed" pitchFamily="34" charset="0"/>
            </a:endParaRPr>
          </a:p>
        </p:txBody>
      </p:sp>
      <p:sp>
        <p:nvSpPr>
          <p:cNvPr id="132112" name="Text Box 27"/>
          <p:cNvSpPr txBox="1">
            <a:spLocks noChangeArrowheads="1"/>
          </p:cNvSpPr>
          <p:nvPr/>
        </p:nvSpPr>
        <p:spPr bwMode="auto">
          <a:xfrm>
            <a:off x="2700338" y="2876550"/>
            <a:ext cx="5976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600">
                <a:latin typeface="Myriad Web Pro Condensed" pitchFamily="34" charset="0"/>
              </a:rPr>
              <a:t>(1 pour le vainqueur de l’épreuve, 1 pour le meilleur Tahitien)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8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2109" grpId="0"/>
      <p:bldP spid="132110" grpId="0"/>
      <p:bldP spid="132111" grpId="0"/>
      <p:bldP spid="132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pic>
        <p:nvPicPr>
          <p:cNvPr id="133123" name="Image 18" descr="Poster ATN VZ Trials 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21574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24" descr="BILLA PRO 10 ANNIVERSARY B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3140075"/>
            <a:ext cx="1965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logo fts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998663"/>
            <a:ext cx="1508125" cy="1143000"/>
          </a:xfrm>
          <a:prstGeom prst="rect">
            <a:avLst/>
          </a:prstGeom>
          <a:noFill/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2484438" y="476250"/>
            <a:ext cx="6269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200" b="1">
                <a:solidFill>
                  <a:srgbClr val="FF3300"/>
                </a:solidFill>
                <a:latin typeface="Gill Sans Ultra Bold Condensed" pitchFamily="34" charset="0"/>
              </a:rPr>
              <a:t>FONCTIONNEMENT</a:t>
            </a:r>
          </a:p>
        </p:txBody>
      </p:sp>
      <p:sp>
        <p:nvSpPr>
          <p:cNvPr id="133128" name="Text Box 27"/>
          <p:cNvSpPr txBox="1">
            <a:spLocks noChangeArrowheads="1"/>
          </p:cNvSpPr>
          <p:nvPr/>
        </p:nvSpPr>
        <p:spPr bwMode="auto">
          <a:xfrm>
            <a:off x="2771775" y="1341438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ROUND 1 : Eliminatoire, réservé aux 32 surfeurs internationaux</a:t>
            </a:r>
          </a:p>
        </p:txBody>
      </p:sp>
      <p:sp>
        <p:nvSpPr>
          <p:cNvPr id="133131" name="Text Box 27"/>
          <p:cNvSpPr txBox="1">
            <a:spLocks noChangeArrowheads="1"/>
          </p:cNvSpPr>
          <p:nvPr/>
        </p:nvSpPr>
        <p:spPr bwMode="auto">
          <a:xfrm>
            <a:off x="2771775" y="2349500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ROUND 2 : Les 16 étrangers issus du round 1 rencontreront 16 Tahitiens</a:t>
            </a:r>
          </a:p>
        </p:txBody>
      </p:sp>
      <p:sp>
        <p:nvSpPr>
          <p:cNvPr id="133132" name="Text Box 27"/>
          <p:cNvSpPr txBox="1">
            <a:spLocks noChangeArrowheads="1"/>
          </p:cNvSpPr>
          <p:nvPr/>
        </p:nvSpPr>
        <p:spPr bwMode="auto">
          <a:xfrm>
            <a:off x="2698750" y="3068638"/>
            <a:ext cx="5976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600">
                <a:latin typeface="Myriad Web Pro Condensed" pitchFamily="34" charset="0"/>
              </a:rPr>
              <a:t>(Tahitiens placés selon leurs performances au Trials 2009, de la 17</a:t>
            </a:r>
            <a:r>
              <a:rPr kumimoji="0" lang="fr-FR" sz="1600" baseline="30000">
                <a:latin typeface="Myriad Web Pro Condensed" pitchFamily="34" charset="0"/>
              </a:rPr>
              <a:t>e</a:t>
            </a:r>
            <a:r>
              <a:rPr kumimoji="0" lang="fr-FR" sz="1600">
                <a:latin typeface="Myriad Web Pro Condensed" pitchFamily="34" charset="0"/>
              </a:rPr>
              <a:t> à la 32</a:t>
            </a:r>
            <a:r>
              <a:rPr kumimoji="0" lang="fr-FR" sz="1600" baseline="30000">
                <a:latin typeface="Myriad Web Pro Condensed" pitchFamily="34" charset="0"/>
              </a:rPr>
              <a:t>e</a:t>
            </a:r>
            <a:r>
              <a:rPr kumimoji="0" lang="fr-FR" sz="1600">
                <a:latin typeface="Myriad Web Pro Condensed" pitchFamily="34" charset="0"/>
              </a:rPr>
              <a:t> place)</a:t>
            </a:r>
          </a:p>
        </p:txBody>
      </p:sp>
      <p:sp>
        <p:nvSpPr>
          <p:cNvPr id="133133" name="Text Box 27"/>
          <p:cNvSpPr txBox="1">
            <a:spLocks noChangeArrowheads="1"/>
          </p:cNvSpPr>
          <p:nvPr/>
        </p:nvSpPr>
        <p:spPr bwMode="auto">
          <a:xfrm>
            <a:off x="2771775" y="3825875"/>
            <a:ext cx="5976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ROUND 3 : Les 16 surfeurs issus du round 2 rencontreront les 16 autres Tahitiens</a:t>
            </a:r>
          </a:p>
        </p:txBody>
      </p:sp>
      <p:sp>
        <p:nvSpPr>
          <p:cNvPr id="133134" name="Text Box 27"/>
          <p:cNvSpPr txBox="1">
            <a:spLocks noChangeArrowheads="1"/>
          </p:cNvSpPr>
          <p:nvPr/>
        </p:nvSpPr>
        <p:spPr bwMode="auto">
          <a:xfrm>
            <a:off x="2700338" y="4892675"/>
            <a:ext cx="6119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600">
                <a:latin typeface="Myriad Web Pro Condensed" pitchFamily="34" charset="0"/>
              </a:rPr>
              <a:t>(Tahitiens placés de la 1</a:t>
            </a:r>
            <a:r>
              <a:rPr kumimoji="0" lang="fr-FR" sz="1600" baseline="30000">
                <a:latin typeface="Myriad Web Pro Condensed" pitchFamily="34" charset="0"/>
              </a:rPr>
              <a:t>e</a:t>
            </a:r>
            <a:r>
              <a:rPr kumimoji="0" lang="fr-FR" sz="1600">
                <a:latin typeface="Myriad Web Pro Condensed" pitchFamily="34" charset="0"/>
              </a:rPr>
              <a:t> à la 16</a:t>
            </a:r>
            <a:r>
              <a:rPr kumimoji="0" lang="fr-FR" sz="1600" baseline="30000">
                <a:latin typeface="Myriad Web Pro Condensed" pitchFamily="34" charset="0"/>
              </a:rPr>
              <a:t>e</a:t>
            </a:r>
            <a:r>
              <a:rPr kumimoji="0" lang="fr-FR" sz="1600">
                <a:latin typeface="Myriad Web Pro Condensed" pitchFamily="34" charset="0"/>
              </a:rPr>
              <a:t> place, performances Trials 09)</a:t>
            </a:r>
          </a:p>
        </p:txBody>
      </p:sp>
      <p:sp>
        <p:nvSpPr>
          <p:cNvPr id="133135" name="Text Box 27"/>
          <p:cNvSpPr txBox="1">
            <a:spLocks noChangeArrowheads="1"/>
          </p:cNvSpPr>
          <p:nvPr/>
        </p:nvSpPr>
        <p:spPr bwMode="auto">
          <a:xfrm>
            <a:off x="2771775" y="5348288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….ainsi de suite jusqu’à la FINALE !</a:t>
            </a:r>
          </a:p>
        </p:txBody>
      </p:sp>
      <p:pic>
        <p:nvPicPr>
          <p:cNvPr id="133137" name="Picture 17" descr="P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465638"/>
            <a:ext cx="20161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3128" grpId="0"/>
      <p:bldP spid="133131" grpId="0"/>
      <p:bldP spid="133132" grpId="0"/>
      <p:bldP spid="133133" grpId="0"/>
      <p:bldP spid="133134" grpId="0"/>
      <p:bldP spid="133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Bandeau partenaires Billabong Pro Tahiti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pic>
        <p:nvPicPr>
          <p:cNvPr id="134147" name="Image 18" descr="Poster ATN VZ Trials 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21574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24" descr="BILLA PRO 10 ANNIVERSARY B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3140075"/>
            <a:ext cx="1965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 descr="logo fts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2484438" y="476250"/>
            <a:ext cx="6269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200" b="1">
                <a:solidFill>
                  <a:srgbClr val="FF3300"/>
                </a:solidFill>
                <a:latin typeface="Gill Sans Ultra Bold Condensed" pitchFamily="34" charset="0"/>
              </a:rPr>
              <a:t>LES CONCERNES</a:t>
            </a:r>
          </a:p>
        </p:txBody>
      </p:sp>
      <p:sp>
        <p:nvSpPr>
          <p:cNvPr id="134158" name="Text Box 27"/>
          <p:cNvSpPr txBox="1">
            <a:spLocks noChangeArrowheads="1"/>
          </p:cNvSpPr>
          <p:nvPr/>
        </p:nvSpPr>
        <p:spPr bwMode="auto">
          <a:xfrm>
            <a:off x="2700338" y="14589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2400">
                <a:latin typeface="Myriad Web Pro Condensed" pitchFamily="34" charset="0"/>
              </a:rPr>
              <a:t>LOCAUX</a:t>
            </a:r>
          </a:p>
        </p:txBody>
      </p:sp>
      <p:sp>
        <p:nvSpPr>
          <p:cNvPr id="134159" name="Text Box 27"/>
          <p:cNvSpPr txBox="1">
            <a:spLocks noChangeArrowheads="1"/>
          </p:cNvSpPr>
          <p:nvPr/>
        </p:nvSpPr>
        <p:spPr bwMode="auto">
          <a:xfrm>
            <a:off x="5795963" y="14589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2400">
                <a:latin typeface="Myriad Web Pro Condensed" pitchFamily="34" charset="0"/>
              </a:rPr>
              <a:t>ETRANGERS</a:t>
            </a:r>
          </a:p>
        </p:txBody>
      </p:sp>
      <p:sp>
        <p:nvSpPr>
          <p:cNvPr id="134160" name="Text Box 27"/>
          <p:cNvSpPr txBox="1">
            <a:spLocks noChangeArrowheads="1"/>
          </p:cNvSpPr>
          <p:nvPr/>
        </p:nvSpPr>
        <p:spPr bwMode="auto">
          <a:xfrm>
            <a:off x="2484438" y="1844675"/>
            <a:ext cx="15843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 GUILLAIN Teva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 DAVID Tereva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 DANDOIS David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4 MULLER Darmin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5 ARIITU Enrique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6 PIERSON Steven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7 BOUREZ Kevin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8 COUREAUD Manatea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9 TIKANUI Smith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10 CHANZY Patrice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11 PUHETINI Taumata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12 LUCIANI Heremoana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13 TUATAA Germain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14 JOHNSON Kevin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15 LAUGHLIN Raiano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16 TEMORERE Tehina</a:t>
            </a:r>
          </a:p>
        </p:txBody>
      </p:sp>
      <p:sp>
        <p:nvSpPr>
          <p:cNvPr id="134161" name="Text Box 27"/>
          <p:cNvSpPr txBox="1">
            <a:spLocks noChangeArrowheads="1"/>
          </p:cNvSpPr>
          <p:nvPr/>
        </p:nvSpPr>
        <p:spPr bwMode="auto">
          <a:xfrm>
            <a:off x="3924300" y="1844675"/>
            <a:ext cx="16557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17 TOROMONA Hiro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18 LEHARTEL Aldo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19 WONG Tevai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20 ROTA Jean-Claude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21 DARROUZES Marama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22 TERIINATOOFA Hira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23 SCHETRIT Benjamin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24 TAHUTINI Heifara Jr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25 CARROLL Heimata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26 OLIVER Naï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27 DINARD Teavanui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28 MC COMB Tamaroa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29 WILLIAMS Heiarii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30 DAVID Vetea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31 LUCIANI Pascal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32 HOFFMANN Heinarii</a:t>
            </a:r>
          </a:p>
        </p:txBody>
      </p:sp>
      <p:sp>
        <p:nvSpPr>
          <p:cNvPr id="134162" name="Text Box 27"/>
          <p:cNvSpPr txBox="1">
            <a:spLocks noChangeArrowheads="1"/>
          </p:cNvSpPr>
          <p:nvPr/>
        </p:nvSpPr>
        <p:spPr bwMode="auto">
          <a:xfrm>
            <a:off x="5508625" y="1844675"/>
            <a:ext cx="17287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 BLAIR STEWART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 LAURIE TOWNER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 RICARDO DESANTOS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4 BEN SANCHEZ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5 NICK VASICEK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6 WADE GOODALL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7 RYAN CALLINAN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8 DANE WARD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9 DALE STAPLES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10 BRUCE IRONS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11 DANNY FULLER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12 ANTHONY WALSH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13 KOBY ABBERTON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14 JAMIE STIRLING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15 KAMALEI ALEXANDER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16 IAN WALSH</a:t>
            </a:r>
          </a:p>
        </p:txBody>
      </p:sp>
      <p:sp>
        <p:nvSpPr>
          <p:cNvPr id="134164" name="Text Box 27"/>
          <p:cNvSpPr txBox="1">
            <a:spLocks noChangeArrowheads="1"/>
          </p:cNvSpPr>
          <p:nvPr/>
        </p:nvSpPr>
        <p:spPr bwMode="auto">
          <a:xfrm>
            <a:off x="7092950" y="1844675"/>
            <a:ext cx="19065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17 KALANI CHAPMAN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18 STEVE KOEHENE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19 DAMIEN WILLS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20 GAVIN GILLET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21 RYAN HIPWOOD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22 CLAY MARZO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23 WAIKITA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24 MAKUA ROTHMAN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25 SION MILOSKI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26 MARK MATTHEWS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27 GABRIEL VILLARAN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28 ALVARO MALPARTIDA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29 ALEJANDRO MOREDA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30 JON FLORENCE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31 CONAN HAYES</a:t>
            </a:r>
          </a:p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000">
                <a:latin typeface="Myriad Web Pro Condensed" pitchFamily="34" charset="0"/>
              </a:rPr>
              <a:t>32 REFF MCINTOSH</a:t>
            </a:r>
          </a:p>
        </p:txBody>
      </p:sp>
      <p:pic>
        <p:nvPicPr>
          <p:cNvPr id="134165" name="Picture 21" descr="P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32288"/>
            <a:ext cx="17287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85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3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4158" grpId="0"/>
      <p:bldP spid="134159" grpId="0"/>
      <p:bldP spid="134160" grpId="0"/>
      <p:bldP spid="134161" grpId="0"/>
      <p:bldP spid="134162" grpId="0"/>
      <p:bldP spid="134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628650"/>
            <a:ext cx="5472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Qu’est ce que la</a:t>
            </a:r>
          </a:p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BILLABONG PRO TAHITI ?</a:t>
            </a:r>
          </a:p>
        </p:txBody>
      </p:sp>
      <p:sp>
        <p:nvSpPr>
          <p:cNvPr id="135173" name="Text Box 29"/>
          <p:cNvSpPr txBox="1">
            <a:spLocks noChangeArrowheads="1"/>
          </p:cNvSpPr>
          <p:nvPr/>
        </p:nvSpPr>
        <p:spPr bwMode="auto">
          <a:xfrm>
            <a:off x="2679700" y="1844675"/>
            <a:ext cx="614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Une étape du circuit professionnel WCT (World Championship Tour) qui en compte 10 dans l’année – Tahiti est la 5</a:t>
            </a:r>
            <a:r>
              <a:rPr kumimoji="0" lang="fr-FR" sz="2400" baseline="30000">
                <a:latin typeface="Myriad Web Pro Condensed" pitchFamily="34" charset="0"/>
              </a:rPr>
              <a:t>e</a:t>
            </a:r>
            <a:r>
              <a:rPr kumimoji="0" lang="fr-FR" sz="2400">
                <a:latin typeface="Myriad Web Pro Condensed" pitchFamily="34" charset="0"/>
              </a:rPr>
              <a:t> étape.</a:t>
            </a:r>
          </a:p>
        </p:txBody>
      </p:sp>
      <p:sp>
        <p:nvSpPr>
          <p:cNvPr id="135174" name="Text Box 28"/>
          <p:cNvSpPr txBox="1">
            <a:spLocks noChangeArrowheads="1"/>
          </p:cNvSpPr>
          <p:nvPr/>
        </p:nvSpPr>
        <p:spPr bwMode="auto">
          <a:xfrm>
            <a:off x="2678113" y="3284538"/>
            <a:ext cx="5997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solidFill>
                  <a:srgbClr val="FF3300"/>
                </a:solidFill>
                <a:latin typeface="Myriad Web Pro Condensed" pitchFamily="34" charset="0"/>
              </a:rPr>
              <a:t> </a:t>
            </a:r>
            <a:r>
              <a:rPr kumimoji="0" lang="fr-FR" sz="2400">
                <a:latin typeface="Myriad Web Pro Condensed" pitchFamily="34" charset="0"/>
              </a:rPr>
              <a:t>Compétition réservée uniquement au TOP 45 et aux 3 « wilds cards » des ATN VON ZIPPER TRIALS</a:t>
            </a:r>
          </a:p>
        </p:txBody>
      </p:sp>
      <p:sp>
        <p:nvSpPr>
          <p:cNvPr id="135175" name="Text Box 17"/>
          <p:cNvSpPr txBox="1">
            <a:spLocks noChangeArrowheads="1"/>
          </p:cNvSpPr>
          <p:nvPr/>
        </p:nvSpPr>
        <p:spPr bwMode="auto">
          <a:xfrm>
            <a:off x="2597150" y="4724400"/>
            <a:ext cx="6007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>
                <a:latin typeface="Myriad Web Pro Condensed" pitchFamily="34" charset="0"/>
              </a:rPr>
              <a:t> 12 jours de « waiting period » dont 3 jours de compétition, entre le 23 août et le 3 septembre 2010</a:t>
            </a:r>
          </a:p>
        </p:txBody>
      </p:sp>
      <p:pic>
        <p:nvPicPr>
          <p:cNvPr id="135178" name="Picture 10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35179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1" name="Picture 12" descr="Logo_ATN_medi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325938"/>
            <a:ext cx="20161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2" name="Picture 23" descr="logo A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941888"/>
            <a:ext cx="201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4" name="Picture 23" descr="logo gov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0838" y="3284538"/>
            <a:ext cx="935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5" name="Picture 25" descr="nouveau IJSP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284538"/>
            <a:ext cx="1152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5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15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5173" grpId="0"/>
      <p:bldP spid="135174" grpId="0"/>
      <p:bldP spid="135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andeau partenaires Billabong Pro Tahiti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021388"/>
            <a:ext cx="8064500" cy="38576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3492500" y="628650"/>
            <a:ext cx="5472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fr-FR" sz="3600" b="1">
                <a:solidFill>
                  <a:srgbClr val="FF3300"/>
                </a:solidFill>
                <a:latin typeface="Gill Sans Ultra Bold Condensed" pitchFamily="34" charset="0"/>
              </a:rPr>
              <a:t>CONCEPT ET FONCTIONNEMENT</a:t>
            </a:r>
          </a:p>
        </p:txBody>
      </p:sp>
      <p:sp>
        <p:nvSpPr>
          <p:cNvPr id="137220" name="Text Box 29"/>
          <p:cNvSpPr txBox="1">
            <a:spLocks noChangeArrowheads="1"/>
          </p:cNvSpPr>
          <p:nvPr/>
        </p:nvSpPr>
        <p:spPr bwMode="auto">
          <a:xfrm>
            <a:off x="2679700" y="1844675"/>
            <a:ext cx="614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 dirty="0">
                <a:latin typeface="Myriad Web Pro Condensed" pitchFamily="34" charset="0"/>
              </a:rPr>
              <a:t> L’ASP (Association des Surfeurs Professionnels) gère le circuit WQS et WCT</a:t>
            </a:r>
          </a:p>
        </p:txBody>
      </p:sp>
      <p:pic>
        <p:nvPicPr>
          <p:cNvPr id="137223" name="Picture 7" descr="logo fts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1989138"/>
            <a:ext cx="1508125" cy="1143000"/>
          </a:xfrm>
          <a:prstGeom prst="rect">
            <a:avLst/>
          </a:prstGeom>
          <a:noFill/>
        </p:spPr>
      </p:pic>
      <p:pic>
        <p:nvPicPr>
          <p:cNvPr id="137224" name="Picture 16" descr="Tahiti2010_FINAL EDIT_SEPIA D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250"/>
            <a:ext cx="3167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12" descr="Logo_ATN_medi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325938"/>
            <a:ext cx="20161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23" descr="logo AS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4941888"/>
            <a:ext cx="20161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23" descr="logo gov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0838" y="3284538"/>
            <a:ext cx="9350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25" descr="nouveau IJSP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284538"/>
            <a:ext cx="1152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9" name="Text Box 29"/>
          <p:cNvSpPr txBox="1">
            <a:spLocks noChangeArrowheads="1"/>
          </p:cNvSpPr>
          <p:nvPr/>
        </p:nvSpPr>
        <p:spPr bwMode="auto">
          <a:xfrm>
            <a:off x="2679700" y="2636838"/>
            <a:ext cx="614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000" dirty="0">
                <a:latin typeface="Myriad Web Pro Condensed" pitchFamily="34" charset="0"/>
              </a:rPr>
              <a:t> Les 45 meilleurs surfeurs du monde sont sélectionnés grâce au circuit WQS. Ils se mesurent entre eux 10 fois dans l’année, sur différents spots, c’est le WCT.</a:t>
            </a:r>
          </a:p>
        </p:txBody>
      </p:sp>
      <p:sp>
        <p:nvSpPr>
          <p:cNvPr id="137230" name="Text Box 27"/>
          <p:cNvSpPr txBox="1">
            <a:spLocks noChangeArrowheads="1"/>
          </p:cNvSpPr>
          <p:nvPr/>
        </p:nvSpPr>
        <p:spPr bwMode="auto">
          <a:xfrm>
            <a:off x="2698750" y="393382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 dirty="0">
                <a:latin typeface="Myriad Web Pro Condensed" pitchFamily="34" charset="0"/>
              </a:rPr>
              <a:t> 1</a:t>
            </a:r>
            <a:r>
              <a:rPr kumimoji="0" lang="fr-FR" sz="2400" baseline="30000" dirty="0">
                <a:latin typeface="Myriad Web Pro Condensed" pitchFamily="34" charset="0"/>
              </a:rPr>
              <a:t>er</a:t>
            </a:r>
            <a:r>
              <a:rPr kumimoji="0" lang="fr-FR" sz="2400" dirty="0">
                <a:latin typeface="Myriad Web Pro Condensed" pitchFamily="34" charset="0"/>
              </a:rPr>
              <a:t> TOUR : Séries de 3 compétiteurs</a:t>
            </a:r>
          </a:p>
        </p:txBody>
      </p:sp>
      <p:sp>
        <p:nvSpPr>
          <p:cNvPr id="137231" name="Text Box 27"/>
          <p:cNvSpPr txBox="1">
            <a:spLocks noChangeArrowheads="1"/>
          </p:cNvSpPr>
          <p:nvPr/>
        </p:nvSpPr>
        <p:spPr bwMode="auto">
          <a:xfrm>
            <a:off x="2698750" y="4694238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 dirty="0">
                <a:latin typeface="Myriad Web Pro Condensed" pitchFamily="34" charset="0"/>
              </a:rPr>
              <a:t> 2</a:t>
            </a:r>
            <a:r>
              <a:rPr kumimoji="0" lang="fr-FR" sz="2400" baseline="30000" dirty="0">
                <a:latin typeface="Myriad Web Pro Condensed" pitchFamily="34" charset="0"/>
              </a:rPr>
              <a:t>e</a:t>
            </a:r>
            <a:r>
              <a:rPr kumimoji="0" lang="fr-FR" sz="2400" dirty="0">
                <a:latin typeface="Myriad Web Pro Condensed" pitchFamily="34" charset="0"/>
              </a:rPr>
              <a:t> TOUR : « MAN on MAN » (élimination directe)</a:t>
            </a:r>
          </a:p>
        </p:txBody>
      </p:sp>
      <p:sp>
        <p:nvSpPr>
          <p:cNvPr id="137232" name="Text Box 27"/>
          <p:cNvSpPr txBox="1">
            <a:spLocks noChangeArrowheads="1"/>
          </p:cNvSpPr>
          <p:nvPr/>
        </p:nvSpPr>
        <p:spPr bwMode="auto">
          <a:xfrm>
            <a:off x="2700338" y="5492750"/>
            <a:ext cx="597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kumimoji="0" lang="fr-FR" sz="2400" dirty="0">
                <a:latin typeface="Myriad Web Pro Condensed" pitchFamily="34" charset="0"/>
              </a:rPr>
              <a:t> Price Money : 400.000 $ US</a:t>
            </a:r>
          </a:p>
        </p:txBody>
      </p:sp>
      <p:sp>
        <p:nvSpPr>
          <p:cNvPr id="137233" name="Text Box 27"/>
          <p:cNvSpPr txBox="1">
            <a:spLocks noChangeArrowheads="1"/>
          </p:cNvSpPr>
          <p:nvPr/>
        </p:nvSpPr>
        <p:spPr bwMode="auto">
          <a:xfrm>
            <a:off x="2339975" y="4316413"/>
            <a:ext cx="662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kumimoji="0" lang="fr-FR" sz="1600" dirty="0">
                <a:latin typeface="Myriad Web Pro Condensed" pitchFamily="34" charset="0"/>
              </a:rPr>
              <a:t>(Le TOP 45 + 3 </a:t>
            </a:r>
            <a:r>
              <a:rPr kumimoji="0" lang="fr-FR" sz="1600" dirty="0" err="1">
                <a:latin typeface="Myriad Web Pro Condensed" pitchFamily="34" charset="0"/>
              </a:rPr>
              <a:t>wilds</a:t>
            </a:r>
            <a:r>
              <a:rPr kumimoji="0" lang="fr-FR" sz="1600" dirty="0">
                <a:latin typeface="Myriad Web Pro Condensed" pitchFamily="34" charset="0"/>
              </a:rPr>
              <a:t> </a:t>
            </a:r>
            <a:r>
              <a:rPr kumimoji="0" lang="fr-FR" sz="1600" dirty="0" err="1">
                <a:latin typeface="Myriad Web Pro Condensed" pitchFamily="34" charset="0"/>
              </a:rPr>
              <a:t>cards</a:t>
            </a:r>
            <a:r>
              <a:rPr kumimoji="0" lang="fr-FR" sz="1600" dirty="0">
                <a:latin typeface="Myriad Web Pro Condensed" pitchFamily="34" charset="0"/>
              </a:rPr>
              <a:t> des ATN VON ZIPPERS TRIALS  2010)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00"/>
                            </p:stCondLst>
                            <p:childTnLst>
                              <p:par>
                                <p:cTn id="3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4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2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7220" grpId="0"/>
      <p:bldP spid="137229" grpId="0"/>
      <p:bldP spid="137230" grpId="0"/>
      <p:bldP spid="137231" grpId="0"/>
      <p:bldP spid="137232" grpId="0"/>
      <p:bldP spid="137233" grpId="0"/>
      <p:bldP spid="137233" grpId="1"/>
    </p:bld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2955</TotalTime>
  <Words>1393</Words>
  <Application>Microsoft Office PowerPoint</Application>
  <PresentationFormat>Affichage à l'écran (4:3)</PresentationFormat>
  <Paragraphs>298</Paragraphs>
  <Slides>28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Times New Roman</vt:lpstr>
      <vt:lpstr>Arial</vt:lpstr>
      <vt:lpstr>Tahoma</vt:lpstr>
      <vt:lpstr>Calibri</vt:lpstr>
      <vt:lpstr>Gill Sans Ultra Bold Condensed</vt:lpstr>
      <vt:lpstr>Myriad Web Pro Condensed</vt:lpstr>
      <vt:lpstr>Wingdings</vt:lpstr>
      <vt:lpstr>Arial Black</vt:lpstr>
      <vt:lpstr>Lucida Console</vt:lpstr>
      <vt:lpstr>Selling a Product or Service</vt:lpstr>
      <vt:lpstr>Adobe Photoshop Image</vt:lpstr>
      <vt:lpstr>PRESENTE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Billabong Pro Tahiti Concept – Fonctionnement - Rentabilité</dc:title>
  <dc:creator>client</dc:creator>
  <cp:lastModifiedBy>Nathalie</cp:lastModifiedBy>
  <cp:revision>157</cp:revision>
  <dcterms:created xsi:type="dcterms:W3CDTF">2008-09-16T21:03:12Z</dcterms:created>
  <dcterms:modified xsi:type="dcterms:W3CDTF">2010-08-13T21:48:20Z</dcterms:modified>
</cp:coreProperties>
</file>